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77" r:id="rId3"/>
    <p:sldId id="256" r:id="rId4"/>
    <p:sldId id="259" r:id="rId5"/>
    <p:sldId id="260" r:id="rId6"/>
    <p:sldId id="261" r:id="rId7"/>
    <p:sldId id="262" r:id="rId8"/>
    <p:sldId id="263" r:id="rId9"/>
    <p:sldId id="265" r:id="rId10"/>
    <p:sldId id="266" r:id="rId11"/>
    <p:sldId id="272" r:id="rId12"/>
    <p:sldId id="267" r:id="rId13"/>
    <p:sldId id="264" r:id="rId14"/>
    <p:sldId id="270" r:id="rId15"/>
    <p:sldId id="269" r:id="rId16"/>
    <p:sldId id="268" r:id="rId17"/>
    <p:sldId id="271"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078" autoAdjust="0"/>
  </p:normalViewPr>
  <p:slideViewPr>
    <p:cSldViewPr snapToGrid="0">
      <p:cViewPr varScale="1">
        <p:scale>
          <a:sx n="80" d="100"/>
          <a:sy n="80" d="100"/>
        </p:scale>
        <p:origin x="7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500F2-E148-4B60-9570-E5B8228DE107}" type="datetimeFigureOut">
              <a:rPr lang="es-AR" smtClean="0"/>
              <a:t>9/10/2019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58263-DB6B-4E6E-8BFA-EB8CA113395E}" type="slidenum">
              <a:rPr lang="es-AR" smtClean="0"/>
              <a:t>‹Nº›</a:t>
            </a:fld>
            <a:endParaRPr lang="es-AR"/>
          </a:p>
        </p:txBody>
      </p:sp>
    </p:spTree>
    <p:extLst>
      <p:ext uri="{BB962C8B-B14F-4D97-AF65-F5344CB8AC3E}">
        <p14:creationId xmlns:p14="http://schemas.microsoft.com/office/powerpoint/2010/main" val="207414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SOFTWARE ARCHITECTURE IN PRACTICE, 3RD EDITION</a:t>
            </a:r>
          </a:p>
        </p:txBody>
      </p:sp>
      <p:sp>
        <p:nvSpPr>
          <p:cNvPr id="4" name="Marcador de número de diapositiva 3"/>
          <p:cNvSpPr>
            <a:spLocks noGrp="1"/>
          </p:cNvSpPr>
          <p:nvPr>
            <p:ph type="sldNum" sz="quarter" idx="5"/>
          </p:nvPr>
        </p:nvSpPr>
        <p:spPr/>
        <p:txBody>
          <a:bodyPr/>
          <a:lstStyle/>
          <a:p>
            <a:fld id="{35A58263-DB6B-4E6E-8BFA-EB8CA113395E}" type="slidenum">
              <a:rPr lang="es-AR" smtClean="0"/>
              <a:t>4</a:t>
            </a:fld>
            <a:endParaRPr lang="es-AR"/>
          </a:p>
        </p:txBody>
      </p:sp>
    </p:spTree>
    <p:extLst>
      <p:ext uri="{BB962C8B-B14F-4D97-AF65-F5344CB8AC3E}">
        <p14:creationId xmlns:p14="http://schemas.microsoft.com/office/powerpoint/2010/main" val="372785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Escalado independiente</a:t>
            </a:r>
            <a:r>
              <a:rPr lang="es-ES" sz="1200" b="0" i="0" kern="1200" dirty="0">
                <a:solidFill>
                  <a:schemeClr val="tx1"/>
                </a:solidFill>
                <a:effectLst/>
                <a:latin typeface="+mn-lt"/>
                <a:ea typeface="+mn-ea"/>
                <a:cs typeface="+mn-cs"/>
              </a:rPr>
              <a:t> . CQRS permite que las cargas de trabajo de lectura y escritura se escalen de forma independiente, y puede dar como resultado menos contenciones de bloqueo.</a:t>
            </a:r>
          </a:p>
          <a:p>
            <a:r>
              <a:rPr lang="es-ES" sz="1200" b="1" i="0" kern="1200" dirty="0">
                <a:solidFill>
                  <a:schemeClr val="tx1"/>
                </a:solidFill>
                <a:effectLst/>
                <a:latin typeface="+mn-lt"/>
                <a:ea typeface="+mn-ea"/>
                <a:cs typeface="+mn-cs"/>
              </a:rPr>
              <a:t>Esquemas de datos optimizados</a:t>
            </a:r>
            <a:r>
              <a:rPr lang="es-ES" sz="1200" b="0" i="0" kern="1200" dirty="0">
                <a:solidFill>
                  <a:schemeClr val="tx1"/>
                </a:solidFill>
                <a:effectLst/>
                <a:latin typeface="+mn-lt"/>
                <a:ea typeface="+mn-ea"/>
                <a:cs typeface="+mn-cs"/>
              </a:rPr>
              <a:t> . El lado de lectura puede usar un esquema que está optimizado para consultas, mientras que el lado de escritura usa un esquema que está optimizado para actualizaciones.</a:t>
            </a:r>
          </a:p>
          <a:p>
            <a:r>
              <a:rPr lang="es-ES" sz="1200" b="1" i="0" kern="1200" dirty="0">
                <a:solidFill>
                  <a:schemeClr val="tx1"/>
                </a:solidFill>
                <a:effectLst/>
                <a:latin typeface="+mn-lt"/>
                <a:ea typeface="+mn-ea"/>
                <a:cs typeface="+mn-cs"/>
              </a:rPr>
              <a:t>Seguridad</a:t>
            </a:r>
            <a:r>
              <a:rPr lang="es-ES" sz="1200" b="0" i="0" kern="1200" dirty="0">
                <a:solidFill>
                  <a:schemeClr val="tx1"/>
                </a:solidFill>
                <a:effectLst/>
                <a:latin typeface="+mn-lt"/>
                <a:ea typeface="+mn-ea"/>
                <a:cs typeface="+mn-cs"/>
              </a:rPr>
              <a:t> . Es más fácil asegurarse de que solo las entidades de dominio correctas estén realizando escrituras en los datos.</a:t>
            </a:r>
          </a:p>
          <a:p>
            <a:r>
              <a:rPr lang="es-ES" sz="1200" b="1" i="0" kern="1200" dirty="0" err="1">
                <a:solidFill>
                  <a:schemeClr val="tx1"/>
                </a:solidFill>
                <a:effectLst/>
                <a:latin typeface="+mn-lt"/>
                <a:ea typeface="+mn-ea"/>
                <a:cs typeface="+mn-cs"/>
              </a:rPr>
              <a:t>Mantenabilidad</a:t>
            </a:r>
            <a:r>
              <a:rPr lang="es-ES" sz="1200" b="0" i="0" kern="1200" dirty="0">
                <a:solidFill>
                  <a:schemeClr val="tx1"/>
                </a:solidFill>
                <a:effectLst/>
                <a:latin typeface="+mn-lt"/>
                <a:ea typeface="+mn-ea"/>
                <a:cs typeface="+mn-cs"/>
              </a:rPr>
              <a:t> </a:t>
            </a:r>
          </a:p>
          <a:p>
            <a:r>
              <a:rPr lang="es-ES" sz="1200" b="1" i="0" kern="1200" dirty="0">
                <a:solidFill>
                  <a:schemeClr val="tx1"/>
                </a:solidFill>
                <a:effectLst/>
                <a:latin typeface="+mn-lt"/>
                <a:ea typeface="+mn-ea"/>
                <a:cs typeface="+mn-cs"/>
              </a:rPr>
              <a:t>Consultas más simples</a:t>
            </a:r>
            <a:r>
              <a:rPr lang="es-ES" sz="1200" b="0" i="0" kern="1200" dirty="0">
                <a:solidFill>
                  <a:schemeClr val="tx1"/>
                </a:solidFill>
                <a:effectLst/>
                <a:latin typeface="+mn-lt"/>
                <a:ea typeface="+mn-ea"/>
                <a:cs typeface="+mn-cs"/>
              </a:rPr>
              <a:t> La mayor parte de la lógica empresarial compleja entra en el modelo de escritura. El modelo de lectura puede ser relativamente simple.</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Dominios de colaboración en los que muchos usuarios tienen acceso a los mismos datos en paralelo. CQRS permite definir comandos con una granularidad suficiente para minimizar los conflictos de combinación en el nivel de dominio, y los conflictos que se producen pueden combinarse mediante el comando.</a:t>
            </a:r>
          </a:p>
          <a:p>
            <a:r>
              <a:rPr lang="es-ES" sz="1200" b="0" i="0" kern="1200" dirty="0">
                <a:solidFill>
                  <a:schemeClr val="tx1"/>
                </a:solidFill>
                <a:effectLst/>
                <a:latin typeface="+mn-lt"/>
                <a:ea typeface="+mn-ea"/>
                <a:cs typeface="+mn-cs"/>
              </a:rPr>
              <a:t>Interfaces de usuario basadas en tareas en las que se guía al usuario a través de un complejo proceso como una serie de pasos o con modelos de dominio complejos. El modelo de escritura tiene una pila de procesamiento de comandos completa con lógica de negocios, validación de entrada y validación empresarial. El modelo de escritura puede tratar un conjunto de objetos asociados como una unidad única para los cambios de datos (un agregado, en la terminología de DDD) y asegurarse de que estos objetos siempre estén en un estado coherente. El modelo de lectura no tiene ninguna lógica de negocios ni pila de validación y simplemente devuelve un DTO para su uso en un modelo de vista. El modelo de lectura tiene coherencia final con el modelo de escritura.</a:t>
            </a:r>
          </a:p>
          <a:p>
            <a:r>
              <a:rPr lang="es-ES" sz="1200" b="0" i="0" kern="1200" dirty="0">
                <a:solidFill>
                  <a:schemeClr val="tx1"/>
                </a:solidFill>
                <a:effectLst/>
                <a:latin typeface="+mn-lt"/>
                <a:ea typeface="+mn-ea"/>
                <a:cs typeface="+mn-cs"/>
              </a:rPr>
              <a:t>Escenarios en los que el rendimiento de las lecturas de datos debe ajustarse por separado del rendimiento de las escrituras de datos, especialmente cuando el número de lecturas es mucho mayor que el número de escrituras. En este escenario, puede escalar horizontalmente el modelo de lectura, pero ejecutar el modelo de escritura solo en algunas instancias. Un número reducido de instancias de modelo de escritura también ayuda a minimizar la aparición de conflictos de combinación.</a:t>
            </a:r>
          </a:p>
          <a:p>
            <a:r>
              <a:rPr lang="es-ES" sz="1200" b="0" i="0" kern="1200" dirty="0">
                <a:solidFill>
                  <a:schemeClr val="tx1"/>
                </a:solidFill>
                <a:effectLst/>
                <a:latin typeface="+mn-lt"/>
                <a:ea typeface="+mn-ea"/>
                <a:cs typeface="+mn-cs"/>
              </a:rPr>
              <a:t>Escenarios en los que un equipo de desarrolladores pueda centrarse en el modelo de dominio complejo que forma parte del modelo de escritura, y otro equipo pueda centrarse en el modelo de lectura y en las interfaces de usuario.</a:t>
            </a:r>
          </a:p>
          <a:p>
            <a:r>
              <a:rPr lang="es-ES" sz="1200" b="0" i="0" kern="1200" dirty="0">
                <a:solidFill>
                  <a:schemeClr val="tx1"/>
                </a:solidFill>
                <a:effectLst/>
                <a:latin typeface="+mn-lt"/>
                <a:ea typeface="+mn-ea"/>
                <a:cs typeface="+mn-cs"/>
              </a:rPr>
              <a:t>Escenarios en los que se espera que el sistema evolucione con el tiempo y que podrían contener varias versiones del modelo, o en los que las reglas de negocio cambian con regularidad.</a:t>
            </a:r>
          </a:p>
          <a:p>
            <a:r>
              <a:rPr lang="es-ES" sz="1200" b="0" i="0" kern="1200" dirty="0">
                <a:solidFill>
                  <a:schemeClr val="tx1"/>
                </a:solidFill>
                <a:effectLst/>
                <a:latin typeface="+mn-lt"/>
                <a:ea typeface="+mn-ea"/>
                <a:cs typeface="+mn-cs"/>
              </a:rPr>
              <a:t>Integración con otros sistemas, especialmente en combinación con </a:t>
            </a:r>
            <a:r>
              <a:rPr lang="es-ES" sz="1200" b="0" i="0" kern="1200" dirty="0" err="1">
                <a:solidFill>
                  <a:schemeClr val="tx1"/>
                </a:solidFill>
                <a:effectLst/>
                <a:latin typeface="+mn-lt"/>
                <a:ea typeface="+mn-ea"/>
                <a:cs typeface="+mn-cs"/>
              </a:rPr>
              <a:t>Event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Sourcing</a:t>
            </a:r>
            <a:r>
              <a:rPr lang="es-ES" sz="1200" b="0" i="0" kern="1200" dirty="0">
                <a:solidFill>
                  <a:schemeClr val="tx1"/>
                </a:solidFill>
                <a:effectLst/>
                <a:latin typeface="+mn-lt"/>
                <a:ea typeface="+mn-ea"/>
                <a:cs typeface="+mn-cs"/>
              </a:rPr>
              <a:t>, en los que el error temporal de un subsistema no debería afectar a la disponibilidad de los demás.</a:t>
            </a:r>
          </a:p>
          <a:p>
            <a:endParaRPr lang="es-ES" sz="1200" b="0" i="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18</a:t>
            </a:fld>
            <a:endParaRPr lang="es-AR"/>
          </a:p>
        </p:txBody>
      </p:sp>
    </p:spTree>
    <p:extLst>
      <p:ext uri="{BB962C8B-B14F-4D97-AF65-F5344CB8AC3E}">
        <p14:creationId xmlns:p14="http://schemas.microsoft.com/office/powerpoint/2010/main" val="372139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COMPLEJIDAD DEL CODIGO  la idea puede ser simple del </a:t>
            </a:r>
            <a:r>
              <a:rPr lang="es-AR" dirty="0" err="1"/>
              <a:t>cqrs</a:t>
            </a:r>
            <a:r>
              <a:rPr lang="es-AR" dirty="0"/>
              <a:t>, pero diseñar y modelar esta idea puede ser </a:t>
            </a:r>
            <a:r>
              <a:rPr lang="es-AR" dirty="0" err="1"/>
              <a:t>complaja</a:t>
            </a:r>
            <a:r>
              <a:rPr lang="es-AR" dirty="0"/>
              <a:t>, y más si se quiere aplicar EVENT SOURCING</a:t>
            </a:r>
          </a:p>
        </p:txBody>
      </p:sp>
      <p:sp>
        <p:nvSpPr>
          <p:cNvPr id="4" name="Marcador de número de diapositiva 3"/>
          <p:cNvSpPr>
            <a:spLocks noGrp="1"/>
          </p:cNvSpPr>
          <p:nvPr>
            <p:ph type="sldNum" sz="quarter" idx="5"/>
          </p:nvPr>
        </p:nvSpPr>
        <p:spPr/>
        <p:txBody>
          <a:bodyPr/>
          <a:lstStyle/>
          <a:p>
            <a:fld id="{35A58263-DB6B-4E6E-8BFA-EB8CA113395E}" type="slidenum">
              <a:rPr lang="es-AR" smtClean="0"/>
              <a:t>19</a:t>
            </a:fld>
            <a:endParaRPr lang="es-AR"/>
          </a:p>
        </p:txBody>
      </p:sp>
    </p:spTree>
    <p:extLst>
      <p:ext uri="{BB962C8B-B14F-4D97-AF65-F5344CB8AC3E}">
        <p14:creationId xmlns:p14="http://schemas.microsoft.com/office/powerpoint/2010/main" val="265540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desafío de diseño porque los usuarios tienden a consumir datos en cantidades, formas y tamaños que son diferentes de la forma en que modifican los datos.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las operaciones de escritura son menos frecuentes que las lecturas.</a:t>
            </a:r>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7</a:t>
            </a:fld>
            <a:endParaRPr lang="es-AR"/>
          </a:p>
        </p:txBody>
      </p:sp>
    </p:spTree>
    <p:extLst>
      <p:ext uri="{BB962C8B-B14F-4D97-AF65-F5344CB8AC3E}">
        <p14:creationId xmlns:p14="http://schemas.microsoft.com/office/powerpoint/2010/main" val="25545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Las fortalezas de CQRS están en permitir que los desarrolladores diseñen para las operaciones de mutación por separado de las operaciones de consultas de estado.</a:t>
            </a:r>
          </a:p>
          <a:p>
            <a:r>
              <a:rPr lang="es-ES" sz="1200" b="0" i="0" kern="1200" dirty="0">
                <a:solidFill>
                  <a:schemeClr val="tx1"/>
                </a:solidFill>
                <a:effectLst/>
                <a:latin typeface="+mn-lt"/>
                <a:ea typeface="+mn-ea"/>
                <a:cs typeface="+mn-cs"/>
              </a:rPr>
              <a:t>Por ende te permite escalar de forma individual</a:t>
            </a:r>
          </a:p>
          <a:p>
            <a:r>
              <a:rPr lang="es-ES" sz="1200" b="0" i="0" kern="1200" dirty="0" err="1">
                <a:solidFill>
                  <a:schemeClr val="tx1"/>
                </a:solidFill>
                <a:effectLst/>
                <a:latin typeface="+mn-lt"/>
                <a:ea typeface="+mn-ea"/>
                <a:cs typeface="+mn-cs"/>
              </a:rPr>
              <a:t>Vaugh</a:t>
            </a:r>
            <a:r>
              <a:rPr lang="es-ES" sz="1200" b="0" i="0" kern="1200" dirty="0">
                <a:solidFill>
                  <a:schemeClr val="tx1"/>
                </a:solidFill>
                <a:effectLst/>
                <a:latin typeface="+mn-lt"/>
                <a:ea typeface="+mn-ea"/>
                <a:cs typeface="+mn-cs"/>
              </a:rPr>
              <a:t> Vernon</a:t>
            </a:r>
          </a:p>
          <a:p>
            <a:r>
              <a:rPr lang="es-ES" sz="1200" b="0" i="0" kern="1200" dirty="0">
                <a:solidFill>
                  <a:schemeClr val="tx1"/>
                </a:solidFill>
                <a:effectLst/>
                <a:latin typeface="+mn-lt"/>
                <a:ea typeface="+mn-ea"/>
                <a:cs typeface="+mn-cs"/>
              </a:rPr>
              <a:t>desarrollador y arquitecto de software con más de 30 años de experiencia</a:t>
            </a:r>
          </a:p>
          <a:p>
            <a:endParaRPr lang="es-ES" sz="1200" b="0" i="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8</a:t>
            </a:fld>
            <a:endParaRPr lang="es-AR"/>
          </a:p>
        </p:txBody>
      </p:sp>
    </p:spTree>
    <p:extLst>
      <p:ext uri="{BB962C8B-B14F-4D97-AF65-F5344CB8AC3E}">
        <p14:creationId xmlns:p14="http://schemas.microsoft.com/office/powerpoint/2010/main" val="2185142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CQRS es Simplemente la creación de dos objetos donde anteriormente solo había uno.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Greg Young acuñó el término "CQRS" (segregación de responsabilidad de consulta de comando) y la comunidad lo recogió instantáneamente y lo ha explicado desde entonces.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Consultor independiente y emprendedor en serie. Tiene más de 10 años de experiencia variada en ciencias de la computación, desde sistemas operativos integrados hasta sistemas comerciales</a:t>
            </a:r>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9</a:t>
            </a:fld>
            <a:endParaRPr lang="es-AR"/>
          </a:p>
        </p:txBody>
      </p:sp>
    </p:spTree>
    <p:extLst>
      <p:ext uri="{BB962C8B-B14F-4D97-AF65-F5344CB8AC3E}">
        <p14:creationId xmlns:p14="http://schemas.microsoft.com/office/powerpoint/2010/main" val="183479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10</a:t>
            </a:fld>
            <a:endParaRPr lang="es-AR"/>
          </a:p>
        </p:txBody>
      </p:sp>
    </p:spTree>
    <p:extLst>
      <p:ext uri="{BB962C8B-B14F-4D97-AF65-F5344CB8AC3E}">
        <p14:creationId xmlns:p14="http://schemas.microsoft.com/office/powerpoint/2010/main" val="946602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término  </a:t>
            </a:r>
            <a:r>
              <a:rPr lang="es-ES" i="1" dirty="0"/>
              <a:t>responsabilidad</a:t>
            </a:r>
            <a:r>
              <a:rPr lang="es-ES" dirty="0"/>
              <a:t>  transmite la idea de que los comandos no son solo un tipo de método, sino un tipo de responsabilidad de software. Lo mismo ocurre con las consultas.</a:t>
            </a:r>
            <a:endParaRPr lang="es-AR" dirty="0"/>
          </a:p>
          <a:p>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11</a:t>
            </a:fld>
            <a:endParaRPr lang="es-AR"/>
          </a:p>
        </p:txBody>
      </p:sp>
    </p:spTree>
    <p:extLst>
      <p:ext uri="{BB962C8B-B14F-4D97-AF65-F5344CB8AC3E}">
        <p14:creationId xmlns:p14="http://schemas.microsoft.com/office/powerpoint/2010/main" val="428893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 menudo no queremos utilizar las capacidades de búsqueda de texto completo integradas en SQL Server, ya que no se escalan mucho. En cambio, podríamos utilizar el almacenamiento de datos no relacionales optimizado específicamente para la búsqueda de clientes.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Si una aplicación necesita almacenar o acceder a mucha información en poco tiempo se necesita una </a:t>
            </a:r>
            <a:r>
              <a:rPr lang="es-ES" sz="1200" b="1" i="0" kern="1200" dirty="0">
                <a:solidFill>
                  <a:schemeClr val="tx1"/>
                </a:solidFill>
                <a:effectLst/>
                <a:latin typeface="+mn-lt"/>
                <a:ea typeface="+mn-ea"/>
                <a:cs typeface="+mn-cs"/>
              </a:rPr>
              <a:t>base de datos que aporte gran velocidad.</a:t>
            </a:r>
            <a:r>
              <a:rPr lang="es-ES" sz="1200" b="0" i="0" kern="1200" dirty="0">
                <a:solidFill>
                  <a:schemeClr val="tx1"/>
                </a:solidFill>
                <a:effectLst/>
                <a:latin typeface="+mn-lt"/>
                <a:ea typeface="+mn-ea"/>
                <a:cs typeface="+mn-cs"/>
              </a:rPr>
              <a:t> Las bases de datos documentales son capaces de ser mucho más rápidas que las relacionales, ya que pueden atender proyectos que exigen muchas operaciones por segundo.</a:t>
            </a:r>
          </a:p>
          <a:p>
            <a:r>
              <a:rPr lang="es-ES" sz="1200" b="1" i="0" kern="1200" dirty="0">
                <a:solidFill>
                  <a:schemeClr val="tx1"/>
                </a:solidFill>
                <a:effectLst/>
                <a:latin typeface="+mn-lt"/>
                <a:ea typeface="+mn-ea"/>
                <a:cs typeface="+mn-cs"/>
              </a:rPr>
              <a:t>José María Baquero, desarrollador web </a:t>
            </a:r>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15</a:t>
            </a:fld>
            <a:endParaRPr lang="es-AR"/>
          </a:p>
        </p:txBody>
      </p:sp>
    </p:spTree>
    <p:extLst>
      <p:ext uri="{BB962C8B-B14F-4D97-AF65-F5344CB8AC3E}">
        <p14:creationId xmlns:p14="http://schemas.microsoft.com/office/powerpoint/2010/main" val="3713310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procesamiento de comandos y consultas es fundamentalmente asimétrico, y escalar los servicios simétricamente no tiene mucho sentido.</a:t>
            </a:r>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16</a:t>
            </a:fld>
            <a:endParaRPr lang="es-AR"/>
          </a:p>
        </p:txBody>
      </p:sp>
    </p:spTree>
    <p:extLst>
      <p:ext uri="{BB962C8B-B14F-4D97-AF65-F5344CB8AC3E}">
        <p14:creationId xmlns:p14="http://schemas.microsoft.com/office/powerpoint/2010/main" val="591931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Usamos </a:t>
            </a:r>
            <a:r>
              <a:rPr lang="es-ES" sz="1200" b="0" i="0" kern="1200" dirty="0" err="1">
                <a:solidFill>
                  <a:schemeClr val="tx1"/>
                </a:solidFill>
                <a:effectLst/>
                <a:latin typeface="+mn-lt"/>
                <a:ea typeface="+mn-ea"/>
                <a:cs typeface="+mn-cs"/>
              </a:rPr>
              <a:t>Event</a:t>
            </a:r>
            <a:r>
              <a:rPr lang="es-ES" sz="1200" b="0" i="0" kern="1200" dirty="0">
                <a:solidFill>
                  <a:schemeClr val="tx1"/>
                </a:solidFill>
                <a:effectLst/>
                <a:latin typeface="+mn-lt"/>
                <a:ea typeface="+mn-ea"/>
                <a:cs typeface="+mn-cs"/>
              </a:rPr>
              <a:t> Store como un almacenamiento persistente. En lugar de guardar solo el estado real del objeto, guardamos la secuencia de eventos. Este patrón para administrar el estado se denomina </a:t>
            </a:r>
            <a:r>
              <a:rPr lang="es-ES" sz="1200" b="1" i="0" kern="1200" dirty="0" err="1">
                <a:solidFill>
                  <a:schemeClr val="tx1"/>
                </a:solidFill>
                <a:effectLst/>
                <a:latin typeface="+mn-lt"/>
                <a:ea typeface="+mn-ea"/>
                <a:cs typeface="+mn-cs"/>
              </a:rPr>
              <a:t>Event</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Sourcing</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a:t>
            </a:r>
            <a:br>
              <a:rPr lang="es-ES" dirty="0"/>
            </a:br>
            <a:r>
              <a:rPr lang="es-ES" sz="1200" b="0" i="0" kern="1200" dirty="0">
                <a:solidFill>
                  <a:schemeClr val="tx1"/>
                </a:solidFill>
                <a:effectLst/>
                <a:latin typeface="+mn-lt"/>
                <a:ea typeface="+mn-ea"/>
                <a:cs typeface="+mn-cs"/>
              </a:rPr>
              <a:t>En lugar de mantener solo el estado actual del sistema alterando el estado anterior, agregamos eventos (cambios) a la lista secuencial de eventos pasados ​​(cambios). De esta manera, no solo conocemos el estado actual del sistema, sino que también podemos rastrear fácilmente cómo llegamos a este estado.</a:t>
            </a:r>
            <a:endParaRPr lang="es-AR" dirty="0"/>
          </a:p>
        </p:txBody>
      </p:sp>
      <p:sp>
        <p:nvSpPr>
          <p:cNvPr id="4" name="Marcador de número de diapositiva 3"/>
          <p:cNvSpPr>
            <a:spLocks noGrp="1"/>
          </p:cNvSpPr>
          <p:nvPr>
            <p:ph type="sldNum" sz="quarter" idx="5"/>
          </p:nvPr>
        </p:nvSpPr>
        <p:spPr/>
        <p:txBody>
          <a:bodyPr/>
          <a:lstStyle/>
          <a:p>
            <a:fld id="{35A58263-DB6B-4E6E-8BFA-EB8CA113395E}" type="slidenum">
              <a:rPr lang="es-AR" smtClean="0"/>
              <a:t>17</a:t>
            </a:fld>
            <a:endParaRPr lang="es-AR"/>
          </a:p>
        </p:txBody>
      </p:sp>
    </p:spTree>
    <p:extLst>
      <p:ext uri="{BB962C8B-B14F-4D97-AF65-F5344CB8AC3E}">
        <p14:creationId xmlns:p14="http://schemas.microsoft.com/office/powerpoint/2010/main" val="208248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3994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4ACAB0-4077-4307-885D-BE96B3554BC0}"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174936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40448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0561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2012114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385734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2078936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222004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75952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621526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178250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4ACAB0-4077-4307-885D-BE96B3554BC0}"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245325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4ACAB0-4077-4307-885D-BE96B3554BC0}" type="datetimeFigureOut">
              <a:rPr lang="es-AR" smtClean="0"/>
              <a:t>9/10/2019</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99726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3"/>
          <p:cNvSpPr>
            <a:spLocks noGrp="1"/>
          </p:cNvSpPr>
          <p:nvPr>
            <p:ph type="ftr" sz="quarter" idx="11"/>
          </p:nvPr>
        </p:nvSpPr>
        <p:spPr/>
        <p:txBody>
          <a:bodyPr/>
          <a:lstStyle/>
          <a:p>
            <a:endParaRPr lang="es-AR"/>
          </a:p>
        </p:txBody>
      </p:sp>
      <p:sp>
        <p:nvSpPr>
          <p:cNvPr id="6" name="Slide Number Placeholder 4"/>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21309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2"/>
          <p:cNvSpPr>
            <a:spLocks noGrp="1"/>
          </p:cNvSpPr>
          <p:nvPr>
            <p:ph type="ftr" sz="quarter" idx="11"/>
          </p:nvPr>
        </p:nvSpPr>
        <p:spPr/>
        <p:txBody>
          <a:bodyPr/>
          <a:lstStyle/>
          <a:p>
            <a:endParaRPr lang="es-AR"/>
          </a:p>
        </p:txBody>
      </p:sp>
      <p:sp>
        <p:nvSpPr>
          <p:cNvPr id="6" name="Slide Number Placeholder 3"/>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57851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144ACAB0-4077-4307-885D-BE96B3554BC0}" type="datetimeFigureOut">
              <a:rPr lang="es-AR" smtClean="0"/>
              <a:t>9/10/2019</a:t>
            </a:fld>
            <a:endParaRPr lang="es-AR"/>
          </a:p>
        </p:txBody>
      </p:sp>
      <p:sp>
        <p:nvSpPr>
          <p:cNvPr id="5" name="Footer Placeholder 5"/>
          <p:cNvSpPr>
            <a:spLocks noGrp="1"/>
          </p:cNvSpPr>
          <p:nvPr>
            <p:ph type="ftr" sz="quarter" idx="11"/>
          </p:nvPr>
        </p:nvSpPr>
        <p:spPr/>
        <p:txBody>
          <a:bodyPr/>
          <a:lstStyle/>
          <a:p>
            <a:endParaRPr lang="es-AR"/>
          </a:p>
        </p:txBody>
      </p:sp>
      <p:sp>
        <p:nvSpPr>
          <p:cNvPr id="6" name="Slide Number Placeholder 6"/>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3812401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4ACAB0-4077-4307-885D-BE96B3554BC0}" type="datetimeFigureOut">
              <a:rPr lang="es-AR" smtClean="0"/>
              <a:t>9/10/2019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EFD25DCB-A838-49DF-932E-2F7E045330E8}" type="slidenum">
              <a:rPr lang="es-AR" smtClean="0"/>
              <a:t>‹Nº›</a:t>
            </a:fld>
            <a:endParaRPr lang="es-AR"/>
          </a:p>
        </p:txBody>
      </p:sp>
    </p:spTree>
    <p:extLst>
      <p:ext uri="{BB962C8B-B14F-4D97-AF65-F5344CB8AC3E}">
        <p14:creationId xmlns:p14="http://schemas.microsoft.com/office/powerpoint/2010/main" val="170055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44ACAB0-4077-4307-885D-BE96B3554BC0}" type="datetimeFigureOut">
              <a:rPr lang="es-AR" smtClean="0"/>
              <a:t>9/10/2019</a:t>
            </a:fld>
            <a:endParaRPr lang="es-A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FD25DCB-A838-49DF-932E-2F7E045330E8}" type="slidenum">
              <a:rPr lang="es-AR" smtClean="0"/>
              <a:t>‹Nº›</a:t>
            </a:fld>
            <a:endParaRPr lang="es-AR"/>
          </a:p>
        </p:txBody>
      </p:sp>
    </p:spTree>
    <p:extLst>
      <p:ext uri="{BB962C8B-B14F-4D97-AF65-F5344CB8AC3E}">
        <p14:creationId xmlns:p14="http://schemas.microsoft.com/office/powerpoint/2010/main" val="8894936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codebetter.com/gregyoung/2010/02/16/cqrs-task-based-uis-event-sourcing-agh/" TargetMode="External"/><Relationship Id="rId2" Type="http://schemas.openxmlformats.org/officeDocument/2006/relationships/hyperlink" Target="https://docs.microsoft.com/en-us/azure/architecture/patterns/cqrs#event-sourcing-and-cqrs" TargetMode="External"/><Relationship Id="rId1" Type="http://schemas.openxmlformats.org/officeDocument/2006/relationships/slideLayout" Target="../slideLayouts/slideLayout2.xml"/><Relationship Id="rId4" Type="http://schemas.openxmlformats.org/officeDocument/2006/relationships/hyperlink" Target="https://kalele.io/really-simple-cq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CE9365-5CB3-42F2-B0B9-E560878E1FF9}"/>
              </a:ext>
            </a:extLst>
          </p:cNvPr>
          <p:cNvSpPr>
            <a:spLocks noGrp="1"/>
          </p:cNvSpPr>
          <p:nvPr>
            <p:ph type="title"/>
          </p:nvPr>
        </p:nvSpPr>
        <p:spPr>
          <a:xfrm>
            <a:off x="1066800" y="1336120"/>
            <a:ext cx="10515600" cy="1325563"/>
          </a:xfrm>
        </p:spPr>
        <p:txBody>
          <a:bodyPr/>
          <a:lstStyle/>
          <a:p>
            <a:r>
              <a:rPr lang="es-AR" dirty="0"/>
              <a:t>UNIVERSIDAD DE LA CUENCA DEL PLATA</a:t>
            </a:r>
          </a:p>
        </p:txBody>
      </p:sp>
      <p:pic>
        <p:nvPicPr>
          <p:cNvPr id="3" name="Imagen 2">
            <a:extLst>
              <a:ext uri="{FF2B5EF4-FFF2-40B4-BE49-F238E27FC236}">
                <a16:creationId xmlns:a16="http://schemas.microsoft.com/office/drawing/2014/main" id="{242E6AF6-1A30-4CAD-8BD1-A0BF4E28E57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8349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F15E6-CE17-4511-9447-13372DE3FA6E}"/>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8541D045-7357-4B09-AAFA-B4365EB88C1A}"/>
              </a:ext>
            </a:extLst>
          </p:cNvPr>
          <p:cNvSpPr>
            <a:spLocks noGrp="1"/>
          </p:cNvSpPr>
          <p:nvPr>
            <p:ph idx="1"/>
          </p:nvPr>
        </p:nvSpPr>
        <p:spPr/>
        <p:txBody>
          <a:bodyPr/>
          <a:lstStyle/>
          <a:p>
            <a:r>
              <a:rPr lang="es-ES" dirty="0"/>
              <a:t>La división sucede en función de si los métodos son un comando o una consulta </a:t>
            </a:r>
          </a:p>
          <a:p>
            <a:endParaRPr lang="es-ES" dirty="0"/>
          </a:p>
          <a:p>
            <a:r>
              <a:rPr lang="es-ES" dirty="0"/>
              <a:t>Comando </a:t>
            </a:r>
            <a:r>
              <a:rPr lang="es-ES" dirty="0">
                <a:sym typeface="Wingdings" panose="05000000000000000000" pitchFamily="2" charset="2"/>
              </a:rPr>
              <a:t></a:t>
            </a:r>
            <a:r>
              <a:rPr lang="es-ES" dirty="0"/>
              <a:t> método que muta estado del sistema o parte.</a:t>
            </a:r>
          </a:p>
          <a:p>
            <a:endParaRPr lang="es-ES" dirty="0"/>
          </a:p>
          <a:p>
            <a:r>
              <a:rPr lang="es-ES" dirty="0"/>
              <a:t>Consulta </a:t>
            </a:r>
            <a:r>
              <a:rPr lang="es-ES" dirty="0">
                <a:sym typeface="Wingdings" panose="05000000000000000000" pitchFamily="2" charset="2"/>
              </a:rPr>
              <a:t> método </a:t>
            </a:r>
            <a:r>
              <a:rPr lang="es-ES" dirty="0"/>
              <a:t>que devuelva un valor.</a:t>
            </a:r>
            <a:endParaRPr lang="es-AR" dirty="0"/>
          </a:p>
        </p:txBody>
      </p:sp>
    </p:spTree>
    <p:extLst>
      <p:ext uri="{BB962C8B-B14F-4D97-AF65-F5344CB8AC3E}">
        <p14:creationId xmlns:p14="http://schemas.microsoft.com/office/powerpoint/2010/main" val="398887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837B5-81E6-4D9F-A7C7-20C9C65BE412}"/>
              </a:ext>
            </a:extLst>
          </p:cNvPr>
          <p:cNvSpPr>
            <a:spLocks noGrp="1"/>
          </p:cNvSpPr>
          <p:nvPr>
            <p:ph type="title"/>
          </p:nvPr>
        </p:nvSpPr>
        <p:spPr/>
        <p:txBody>
          <a:bodyPr/>
          <a:lstStyle/>
          <a:p>
            <a:endParaRPr lang="es-AR"/>
          </a:p>
        </p:txBody>
      </p:sp>
      <p:pic>
        <p:nvPicPr>
          <p:cNvPr id="4" name="Marcador de contenido 3">
            <a:extLst>
              <a:ext uri="{FF2B5EF4-FFF2-40B4-BE49-F238E27FC236}">
                <a16:creationId xmlns:a16="http://schemas.microsoft.com/office/drawing/2014/main" id="{5F271BE6-D94A-43EE-8CE4-718151DF5B47}"/>
              </a:ext>
            </a:extLst>
          </p:cNvPr>
          <p:cNvPicPr>
            <a:picLocks noGrp="1" noChangeAspect="1"/>
          </p:cNvPicPr>
          <p:nvPr>
            <p:ph idx="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2801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DD6DC8-E07C-463A-8930-B0A786923D3A}"/>
              </a:ext>
            </a:extLst>
          </p:cNvPr>
          <p:cNvSpPr>
            <a:spLocks noGrp="1"/>
          </p:cNvSpPr>
          <p:nvPr>
            <p:ph type="title"/>
          </p:nvPr>
        </p:nvSpPr>
        <p:spPr>
          <a:xfrm>
            <a:off x="4201886" y="278039"/>
            <a:ext cx="10515600" cy="1325563"/>
          </a:xfrm>
        </p:spPr>
        <p:txBody>
          <a:bodyPr/>
          <a:lstStyle/>
          <a:p>
            <a:r>
              <a:rPr lang="es-AR" dirty="0"/>
              <a:t>Ejemplificando</a:t>
            </a:r>
          </a:p>
        </p:txBody>
      </p:sp>
      <p:sp>
        <p:nvSpPr>
          <p:cNvPr id="3" name="Marcador de contenido 2">
            <a:extLst>
              <a:ext uri="{FF2B5EF4-FFF2-40B4-BE49-F238E27FC236}">
                <a16:creationId xmlns:a16="http://schemas.microsoft.com/office/drawing/2014/main" id="{5CA2BCA8-2FD3-44FF-AB46-61E7359BFC60}"/>
              </a:ext>
            </a:extLst>
          </p:cNvPr>
          <p:cNvSpPr>
            <a:spLocks noGrp="1"/>
          </p:cNvSpPr>
          <p:nvPr>
            <p:ph idx="1"/>
          </p:nvPr>
        </p:nvSpPr>
        <p:spPr/>
        <p:txBody>
          <a:bodyPr/>
          <a:lstStyle/>
          <a:p>
            <a:pPr marL="0" indent="0" fontAlgn="base">
              <a:buNone/>
            </a:pPr>
            <a:r>
              <a:rPr lang="es-AR" b="1" dirty="0"/>
              <a:t>Servicio al Cliente</a:t>
            </a:r>
            <a:endParaRPr lang="es-AR" dirty="0"/>
          </a:p>
          <a:p>
            <a:pPr marL="0" indent="0" fontAlgn="base">
              <a:buNone/>
            </a:pPr>
            <a:r>
              <a:rPr lang="es-AR" dirty="0" err="1"/>
              <a:t>void</a:t>
            </a:r>
            <a:r>
              <a:rPr lang="es-AR" dirty="0"/>
              <a:t> </a:t>
            </a:r>
            <a:r>
              <a:rPr lang="es-AR" dirty="0" err="1"/>
              <a:t>MakeCustomerPreferred</a:t>
            </a:r>
            <a:r>
              <a:rPr lang="es-AR" dirty="0"/>
              <a:t> (</a:t>
            </a:r>
            <a:r>
              <a:rPr lang="es-AR" dirty="0" err="1"/>
              <a:t>CustomerId</a:t>
            </a:r>
            <a:r>
              <a:rPr lang="es-AR" dirty="0"/>
              <a:t>) </a:t>
            </a:r>
            <a:br>
              <a:rPr lang="es-AR" dirty="0"/>
            </a:br>
            <a:r>
              <a:rPr lang="es-AR" dirty="0" err="1"/>
              <a:t>Customer</a:t>
            </a:r>
            <a:r>
              <a:rPr lang="es-AR" dirty="0"/>
              <a:t> </a:t>
            </a:r>
            <a:r>
              <a:rPr lang="es-AR" dirty="0" err="1"/>
              <a:t>GetCustomer</a:t>
            </a:r>
            <a:r>
              <a:rPr lang="es-AR" dirty="0"/>
              <a:t> (</a:t>
            </a:r>
            <a:r>
              <a:rPr lang="es-AR" dirty="0" err="1"/>
              <a:t>CustomerId</a:t>
            </a:r>
            <a:r>
              <a:rPr lang="es-AR" dirty="0"/>
              <a:t>)</a:t>
            </a:r>
            <a:br>
              <a:rPr lang="es-AR" dirty="0"/>
            </a:br>
            <a:r>
              <a:rPr lang="es-AR" dirty="0" err="1"/>
              <a:t>CustomerSet</a:t>
            </a:r>
            <a:r>
              <a:rPr lang="es-AR" dirty="0"/>
              <a:t> </a:t>
            </a:r>
            <a:r>
              <a:rPr lang="es-AR" dirty="0" err="1"/>
              <a:t>GetCustomersWithName</a:t>
            </a:r>
            <a:r>
              <a:rPr lang="es-AR" dirty="0"/>
              <a:t> (</a:t>
            </a:r>
            <a:r>
              <a:rPr lang="es-AR" dirty="0" err="1"/>
              <a:t>Name</a:t>
            </a:r>
            <a:r>
              <a:rPr lang="es-AR" dirty="0"/>
              <a:t>)</a:t>
            </a:r>
            <a:br>
              <a:rPr lang="es-AR" dirty="0"/>
            </a:br>
            <a:r>
              <a:rPr lang="es-AR" dirty="0" err="1"/>
              <a:t>CustomerSet</a:t>
            </a:r>
            <a:r>
              <a:rPr lang="es-AR" dirty="0"/>
              <a:t> </a:t>
            </a:r>
            <a:r>
              <a:rPr lang="es-AR" dirty="0" err="1"/>
              <a:t>GetPreferredCustomers</a:t>
            </a:r>
            <a:r>
              <a:rPr lang="es-AR" dirty="0"/>
              <a:t> ()</a:t>
            </a:r>
            <a:br>
              <a:rPr lang="es-AR" dirty="0"/>
            </a:br>
            <a:r>
              <a:rPr lang="es-AR" dirty="0" err="1"/>
              <a:t>void</a:t>
            </a:r>
            <a:r>
              <a:rPr lang="es-AR" dirty="0"/>
              <a:t> </a:t>
            </a:r>
            <a:r>
              <a:rPr lang="es-AR" dirty="0" err="1"/>
              <a:t>ChangeCustomerLocale</a:t>
            </a:r>
            <a:r>
              <a:rPr lang="es-AR" dirty="0"/>
              <a:t> (</a:t>
            </a:r>
            <a:r>
              <a:rPr lang="es-AR" dirty="0" err="1"/>
              <a:t>CustomerId</a:t>
            </a:r>
            <a:r>
              <a:rPr lang="es-AR" dirty="0"/>
              <a:t>, </a:t>
            </a:r>
            <a:r>
              <a:rPr lang="es-AR" dirty="0" err="1"/>
              <a:t>NewLocale</a:t>
            </a:r>
            <a:r>
              <a:rPr lang="es-AR" dirty="0"/>
              <a:t>)</a:t>
            </a:r>
            <a:br>
              <a:rPr lang="es-AR" dirty="0"/>
            </a:br>
            <a:r>
              <a:rPr lang="es-AR" dirty="0" err="1"/>
              <a:t>void</a:t>
            </a:r>
            <a:r>
              <a:rPr lang="es-AR" dirty="0"/>
              <a:t> </a:t>
            </a:r>
            <a:r>
              <a:rPr lang="es-AR" dirty="0" err="1"/>
              <a:t>CreateCustomer</a:t>
            </a:r>
            <a:r>
              <a:rPr lang="es-AR" dirty="0"/>
              <a:t> (</a:t>
            </a:r>
            <a:r>
              <a:rPr lang="es-AR" dirty="0" err="1"/>
              <a:t>Customer</a:t>
            </a:r>
            <a:r>
              <a:rPr lang="es-AR" dirty="0"/>
              <a:t>)</a:t>
            </a:r>
            <a:br>
              <a:rPr lang="es-AR" dirty="0"/>
            </a:br>
            <a:r>
              <a:rPr lang="es-AR" dirty="0" err="1"/>
              <a:t>void</a:t>
            </a:r>
            <a:r>
              <a:rPr lang="es-AR" dirty="0"/>
              <a:t> </a:t>
            </a:r>
            <a:r>
              <a:rPr lang="es-AR" dirty="0" err="1"/>
              <a:t>EditCustomerDetails</a:t>
            </a:r>
            <a:r>
              <a:rPr lang="es-AR" dirty="0"/>
              <a:t> (</a:t>
            </a:r>
            <a:r>
              <a:rPr lang="es-AR" dirty="0" err="1"/>
              <a:t>CustomerDetails</a:t>
            </a:r>
            <a:r>
              <a:rPr lang="es-AR" dirty="0"/>
              <a:t>)</a:t>
            </a:r>
          </a:p>
          <a:p>
            <a:endParaRPr lang="es-AR" dirty="0"/>
          </a:p>
        </p:txBody>
      </p:sp>
      <p:sp>
        <p:nvSpPr>
          <p:cNvPr id="4" name="CuadroTexto 3">
            <a:extLst>
              <a:ext uri="{FF2B5EF4-FFF2-40B4-BE49-F238E27FC236}">
                <a16:creationId xmlns:a16="http://schemas.microsoft.com/office/drawing/2014/main" id="{A1ED39AE-0AA9-4261-9A37-445B7ACBE6CE}"/>
              </a:ext>
            </a:extLst>
          </p:cNvPr>
          <p:cNvSpPr txBox="1"/>
          <p:nvPr/>
        </p:nvSpPr>
        <p:spPr>
          <a:xfrm>
            <a:off x="9808029" y="2362349"/>
            <a:ext cx="2667000" cy="369332"/>
          </a:xfrm>
          <a:prstGeom prst="rect">
            <a:avLst/>
          </a:prstGeom>
          <a:noFill/>
        </p:spPr>
        <p:txBody>
          <a:bodyPr wrap="square" rtlCol="0">
            <a:spAutoFit/>
          </a:bodyPr>
          <a:lstStyle/>
          <a:p>
            <a:r>
              <a:rPr lang="es-AR" dirty="0"/>
              <a:t>COMANDO</a:t>
            </a:r>
          </a:p>
        </p:txBody>
      </p:sp>
      <p:sp>
        <p:nvSpPr>
          <p:cNvPr id="5" name="CuadroTexto 4">
            <a:extLst>
              <a:ext uri="{FF2B5EF4-FFF2-40B4-BE49-F238E27FC236}">
                <a16:creationId xmlns:a16="http://schemas.microsoft.com/office/drawing/2014/main" id="{545EECC8-5ECD-406E-95F7-F0EA87CFE985}"/>
              </a:ext>
            </a:extLst>
          </p:cNvPr>
          <p:cNvSpPr txBox="1"/>
          <p:nvPr/>
        </p:nvSpPr>
        <p:spPr>
          <a:xfrm>
            <a:off x="10967359" y="2720139"/>
            <a:ext cx="2667000" cy="369332"/>
          </a:xfrm>
          <a:prstGeom prst="rect">
            <a:avLst/>
          </a:prstGeom>
          <a:noFill/>
        </p:spPr>
        <p:txBody>
          <a:bodyPr wrap="square" rtlCol="0">
            <a:spAutoFit/>
          </a:bodyPr>
          <a:lstStyle/>
          <a:p>
            <a:r>
              <a:rPr lang="es-AR" dirty="0"/>
              <a:t>CONSULTA</a:t>
            </a:r>
          </a:p>
        </p:txBody>
      </p:sp>
      <p:sp>
        <p:nvSpPr>
          <p:cNvPr id="6" name="CuadroTexto 5">
            <a:extLst>
              <a:ext uri="{FF2B5EF4-FFF2-40B4-BE49-F238E27FC236}">
                <a16:creationId xmlns:a16="http://schemas.microsoft.com/office/drawing/2014/main" id="{D745BFA7-24FA-49C1-AF34-C084D31A6A6C}"/>
              </a:ext>
            </a:extLst>
          </p:cNvPr>
          <p:cNvSpPr txBox="1"/>
          <p:nvPr/>
        </p:nvSpPr>
        <p:spPr>
          <a:xfrm>
            <a:off x="9808029" y="3484257"/>
            <a:ext cx="2667000" cy="369332"/>
          </a:xfrm>
          <a:prstGeom prst="rect">
            <a:avLst/>
          </a:prstGeom>
          <a:noFill/>
        </p:spPr>
        <p:txBody>
          <a:bodyPr wrap="square" rtlCol="0">
            <a:spAutoFit/>
          </a:bodyPr>
          <a:lstStyle/>
          <a:p>
            <a:r>
              <a:rPr lang="es-AR" dirty="0"/>
              <a:t>COMANDO</a:t>
            </a:r>
          </a:p>
        </p:txBody>
      </p:sp>
      <p:sp>
        <p:nvSpPr>
          <p:cNvPr id="7" name="CuadroTexto 6">
            <a:extLst>
              <a:ext uri="{FF2B5EF4-FFF2-40B4-BE49-F238E27FC236}">
                <a16:creationId xmlns:a16="http://schemas.microsoft.com/office/drawing/2014/main" id="{912952B0-E84F-4B25-828C-7FEF96599A1C}"/>
              </a:ext>
            </a:extLst>
          </p:cNvPr>
          <p:cNvSpPr txBox="1"/>
          <p:nvPr/>
        </p:nvSpPr>
        <p:spPr>
          <a:xfrm>
            <a:off x="9808029" y="3114925"/>
            <a:ext cx="2667000" cy="369332"/>
          </a:xfrm>
          <a:prstGeom prst="rect">
            <a:avLst/>
          </a:prstGeom>
          <a:noFill/>
        </p:spPr>
        <p:txBody>
          <a:bodyPr wrap="square" rtlCol="0">
            <a:spAutoFit/>
          </a:bodyPr>
          <a:lstStyle/>
          <a:p>
            <a:r>
              <a:rPr lang="es-AR" dirty="0"/>
              <a:t>COMANDO</a:t>
            </a:r>
          </a:p>
        </p:txBody>
      </p:sp>
      <p:sp>
        <p:nvSpPr>
          <p:cNvPr id="8" name="CuadroTexto 7">
            <a:extLst>
              <a:ext uri="{FF2B5EF4-FFF2-40B4-BE49-F238E27FC236}">
                <a16:creationId xmlns:a16="http://schemas.microsoft.com/office/drawing/2014/main" id="{D2F1A1C4-EFE3-43A3-A8A2-4CC70DCF2724}"/>
              </a:ext>
            </a:extLst>
          </p:cNvPr>
          <p:cNvSpPr txBox="1"/>
          <p:nvPr/>
        </p:nvSpPr>
        <p:spPr>
          <a:xfrm>
            <a:off x="9808029" y="3867501"/>
            <a:ext cx="2667000" cy="369332"/>
          </a:xfrm>
          <a:prstGeom prst="rect">
            <a:avLst/>
          </a:prstGeom>
          <a:noFill/>
        </p:spPr>
        <p:txBody>
          <a:bodyPr wrap="square" rtlCol="0">
            <a:spAutoFit/>
          </a:bodyPr>
          <a:lstStyle/>
          <a:p>
            <a:r>
              <a:rPr lang="es-AR" dirty="0"/>
              <a:t>COMANDO</a:t>
            </a:r>
          </a:p>
        </p:txBody>
      </p:sp>
      <p:sp>
        <p:nvSpPr>
          <p:cNvPr id="9" name="CuadroTexto 8">
            <a:extLst>
              <a:ext uri="{FF2B5EF4-FFF2-40B4-BE49-F238E27FC236}">
                <a16:creationId xmlns:a16="http://schemas.microsoft.com/office/drawing/2014/main" id="{B01F428C-4C33-441E-99C8-902EC6EC4DAF}"/>
              </a:ext>
            </a:extLst>
          </p:cNvPr>
          <p:cNvSpPr txBox="1"/>
          <p:nvPr/>
        </p:nvSpPr>
        <p:spPr>
          <a:xfrm>
            <a:off x="10967359" y="4307013"/>
            <a:ext cx="2667000" cy="369332"/>
          </a:xfrm>
          <a:prstGeom prst="rect">
            <a:avLst/>
          </a:prstGeom>
          <a:noFill/>
        </p:spPr>
        <p:txBody>
          <a:bodyPr wrap="square" rtlCol="0">
            <a:spAutoFit/>
          </a:bodyPr>
          <a:lstStyle/>
          <a:p>
            <a:r>
              <a:rPr lang="es-AR" dirty="0"/>
              <a:t>CONSULTA</a:t>
            </a:r>
          </a:p>
        </p:txBody>
      </p:sp>
      <p:sp>
        <p:nvSpPr>
          <p:cNvPr id="10" name="CuadroTexto 9">
            <a:extLst>
              <a:ext uri="{FF2B5EF4-FFF2-40B4-BE49-F238E27FC236}">
                <a16:creationId xmlns:a16="http://schemas.microsoft.com/office/drawing/2014/main" id="{95987F43-95FD-4FFA-A691-C61A86CF4BF7}"/>
              </a:ext>
            </a:extLst>
          </p:cNvPr>
          <p:cNvSpPr txBox="1"/>
          <p:nvPr/>
        </p:nvSpPr>
        <p:spPr>
          <a:xfrm>
            <a:off x="10967359" y="4676345"/>
            <a:ext cx="2667000" cy="369332"/>
          </a:xfrm>
          <a:prstGeom prst="rect">
            <a:avLst/>
          </a:prstGeom>
          <a:noFill/>
        </p:spPr>
        <p:txBody>
          <a:bodyPr wrap="square" rtlCol="0">
            <a:spAutoFit/>
          </a:bodyPr>
          <a:lstStyle/>
          <a:p>
            <a:r>
              <a:rPr lang="es-AR" dirty="0"/>
              <a:t>CONSULTA</a:t>
            </a:r>
          </a:p>
        </p:txBody>
      </p:sp>
    </p:spTree>
    <p:extLst>
      <p:ext uri="{BB962C8B-B14F-4D97-AF65-F5344CB8AC3E}">
        <p14:creationId xmlns:p14="http://schemas.microsoft.com/office/powerpoint/2010/main" val="268401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6420A3-6304-4F89-9279-BB6B313D12BC}"/>
              </a:ext>
            </a:extLst>
          </p:cNvPr>
          <p:cNvSpPr>
            <a:spLocks noGrp="1"/>
          </p:cNvSpPr>
          <p:nvPr>
            <p:ph idx="1"/>
          </p:nvPr>
        </p:nvSpPr>
        <p:spPr>
          <a:xfrm>
            <a:off x="838200" y="457200"/>
            <a:ext cx="10515600" cy="5719763"/>
          </a:xfrm>
        </p:spPr>
        <p:txBody>
          <a:bodyPr/>
          <a:lstStyle/>
          <a:p>
            <a:pPr marL="0" indent="0" fontAlgn="base">
              <a:buNone/>
            </a:pPr>
            <a:r>
              <a:rPr lang="es-AR" b="1" dirty="0" err="1"/>
              <a:t>CustomerWriteService</a:t>
            </a:r>
            <a:endParaRPr lang="es-AR" b="1" dirty="0"/>
          </a:p>
          <a:p>
            <a:pPr marL="0" indent="0" fontAlgn="base">
              <a:buNone/>
            </a:pPr>
            <a:endParaRPr lang="es-AR" dirty="0"/>
          </a:p>
          <a:p>
            <a:pPr marL="0" indent="0" fontAlgn="base">
              <a:buNone/>
            </a:pPr>
            <a:r>
              <a:rPr lang="es-AR" dirty="0" err="1"/>
              <a:t>void</a:t>
            </a:r>
            <a:r>
              <a:rPr lang="es-AR" dirty="0"/>
              <a:t> </a:t>
            </a:r>
            <a:r>
              <a:rPr lang="es-AR" dirty="0" err="1"/>
              <a:t>MakeCustomerPreferred</a:t>
            </a:r>
            <a:r>
              <a:rPr lang="es-AR" dirty="0"/>
              <a:t> (</a:t>
            </a:r>
            <a:r>
              <a:rPr lang="es-AR" dirty="0" err="1"/>
              <a:t>CustomerId</a:t>
            </a:r>
            <a:r>
              <a:rPr lang="es-AR" dirty="0"/>
              <a:t>)</a:t>
            </a:r>
            <a:br>
              <a:rPr lang="es-AR" dirty="0"/>
            </a:br>
            <a:r>
              <a:rPr lang="es-AR" dirty="0" err="1"/>
              <a:t>void</a:t>
            </a:r>
            <a:r>
              <a:rPr lang="es-AR" dirty="0"/>
              <a:t> </a:t>
            </a:r>
            <a:r>
              <a:rPr lang="es-AR" dirty="0" err="1"/>
              <a:t>ChangeCustomerLocale</a:t>
            </a:r>
            <a:r>
              <a:rPr lang="es-AR" dirty="0"/>
              <a:t> (</a:t>
            </a:r>
            <a:r>
              <a:rPr lang="es-AR" dirty="0" err="1"/>
              <a:t>CustomerId</a:t>
            </a:r>
            <a:r>
              <a:rPr lang="es-AR" dirty="0"/>
              <a:t>, </a:t>
            </a:r>
            <a:r>
              <a:rPr lang="es-AR" dirty="0" err="1"/>
              <a:t>NewLocale</a:t>
            </a:r>
            <a:r>
              <a:rPr lang="es-AR" dirty="0"/>
              <a:t>)</a:t>
            </a:r>
            <a:br>
              <a:rPr lang="es-AR" dirty="0"/>
            </a:br>
            <a:r>
              <a:rPr lang="es-AR" dirty="0" err="1"/>
              <a:t>void</a:t>
            </a:r>
            <a:r>
              <a:rPr lang="es-AR" dirty="0"/>
              <a:t> </a:t>
            </a:r>
            <a:r>
              <a:rPr lang="es-AR" dirty="0" err="1"/>
              <a:t>CreateCustomer</a:t>
            </a:r>
            <a:r>
              <a:rPr lang="es-AR" dirty="0"/>
              <a:t> (</a:t>
            </a:r>
            <a:r>
              <a:rPr lang="es-AR" dirty="0" err="1"/>
              <a:t>Customer</a:t>
            </a:r>
            <a:r>
              <a:rPr lang="es-AR" dirty="0"/>
              <a:t>)</a:t>
            </a:r>
            <a:br>
              <a:rPr lang="es-AR" dirty="0"/>
            </a:br>
            <a:r>
              <a:rPr lang="es-AR" dirty="0" err="1"/>
              <a:t>void</a:t>
            </a:r>
            <a:r>
              <a:rPr lang="es-AR" dirty="0"/>
              <a:t> </a:t>
            </a:r>
            <a:r>
              <a:rPr lang="es-AR" dirty="0" err="1"/>
              <a:t>EditCustomerDetails</a:t>
            </a:r>
            <a:r>
              <a:rPr lang="es-AR" dirty="0"/>
              <a:t> (</a:t>
            </a:r>
            <a:r>
              <a:rPr lang="es-AR" dirty="0" err="1"/>
              <a:t>CustomerDetails</a:t>
            </a:r>
            <a:r>
              <a:rPr lang="es-AR" dirty="0"/>
              <a:t>)</a:t>
            </a:r>
          </a:p>
          <a:p>
            <a:pPr marL="0" indent="0" fontAlgn="base">
              <a:buNone/>
            </a:pPr>
            <a:endParaRPr lang="es-AR" b="1" dirty="0"/>
          </a:p>
          <a:p>
            <a:pPr marL="0" indent="0" fontAlgn="base">
              <a:buNone/>
            </a:pPr>
            <a:r>
              <a:rPr lang="es-AR" b="1" dirty="0" err="1"/>
              <a:t>CustomerReadService</a:t>
            </a:r>
            <a:endParaRPr lang="es-AR" dirty="0"/>
          </a:p>
          <a:p>
            <a:pPr marL="0" indent="0" fontAlgn="base">
              <a:buNone/>
            </a:pPr>
            <a:endParaRPr lang="es-AR" dirty="0"/>
          </a:p>
          <a:p>
            <a:pPr marL="0" indent="0" fontAlgn="base">
              <a:buNone/>
            </a:pPr>
            <a:r>
              <a:rPr lang="es-AR" dirty="0" err="1"/>
              <a:t>Customer</a:t>
            </a:r>
            <a:r>
              <a:rPr lang="es-AR" dirty="0"/>
              <a:t> </a:t>
            </a:r>
            <a:r>
              <a:rPr lang="es-AR" dirty="0" err="1"/>
              <a:t>GetCustomer</a:t>
            </a:r>
            <a:r>
              <a:rPr lang="es-AR" dirty="0"/>
              <a:t> (</a:t>
            </a:r>
            <a:r>
              <a:rPr lang="es-AR" dirty="0" err="1"/>
              <a:t>CustomerId</a:t>
            </a:r>
            <a:r>
              <a:rPr lang="es-AR" dirty="0"/>
              <a:t>)</a:t>
            </a:r>
            <a:br>
              <a:rPr lang="es-AR" dirty="0"/>
            </a:br>
            <a:r>
              <a:rPr lang="es-AR" dirty="0" err="1"/>
              <a:t>CustomerSet</a:t>
            </a:r>
            <a:r>
              <a:rPr lang="es-AR" dirty="0"/>
              <a:t> </a:t>
            </a:r>
            <a:r>
              <a:rPr lang="es-AR" dirty="0" err="1"/>
              <a:t>GetCustomersWithName</a:t>
            </a:r>
            <a:r>
              <a:rPr lang="es-AR" dirty="0"/>
              <a:t> (Nombre)</a:t>
            </a:r>
            <a:br>
              <a:rPr lang="es-AR" dirty="0"/>
            </a:br>
            <a:r>
              <a:rPr lang="es-AR" dirty="0" err="1"/>
              <a:t>CustomerSet</a:t>
            </a:r>
            <a:r>
              <a:rPr lang="es-AR" dirty="0"/>
              <a:t> </a:t>
            </a:r>
            <a:r>
              <a:rPr lang="es-AR" dirty="0" err="1"/>
              <a:t>GetPreferredCustomers</a:t>
            </a:r>
            <a:r>
              <a:rPr lang="es-AR" dirty="0"/>
              <a:t> ()</a:t>
            </a:r>
          </a:p>
          <a:p>
            <a:endParaRPr lang="es-AR" dirty="0"/>
          </a:p>
        </p:txBody>
      </p:sp>
    </p:spTree>
    <p:extLst>
      <p:ext uri="{BB962C8B-B14F-4D97-AF65-F5344CB8AC3E}">
        <p14:creationId xmlns:p14="http://schemas.microsoft.com/office/powerpoint/2010/main" val="319955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01FEC-6181-4280-8136-0A778798A074}"/>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CF11BFCB-1703-495B-A7EF-1F88A091620C}"/>
              </a:ext>
            </a:extLst>
          </p:cNvPr>
          <p:cNvSpPr>
            <a:spLocks noGrp="1"/>
          </p:cNvSpPr>
          <p:nvPr>
            <p:ph idx="1"/>
          </p:nvPr>
        </p:nvSpPr>
        <p:spPr/>
        <p:txBody>
          <a:bodyPr/>
          <a:lstStyle/>
          <a:p>
            <a:endParaRPr lang="es-AR"/>
          </a:p>
        </p:txBody>
      </p:sp>
      <p:pic>
        <p:nvPicPr>
          <p:cNvPr id="4" name="Imagen 3">
            <a:extLst>
              <a:ext uri="{FF2B5EF4-FFF2-40B4-BE49-F238E27FC236}">
                <a16:creationId xmlns:a16="http://schemas.microsoft.com/office/drawing/2014/main" id="{CF3B7DA6-7C40-44C2-884E-38B7A3971881}"/>
              </a:ext>
            </a:extLst>
          </p:cNvPr>
          <p:cNvPicPr>
            <a:picLocks noChangeAspect="1"/>
          </p:cNvPicPr>
          <p:nvPr/>
        </p:nvPicPr>
        <p:blipFill>
          <a:blip r:embed="rId2"/>
          <a:stretch>
            <a:fillRect/>
          </a:stretch>
        </p:blipFill>
        <p:spPr>
          <a:xfrm>
            <a:off x="719137" y="519112"/>
            <a:ext cx="10752778" cy="4938713"/>
          </a:xfrm>
          <a:prstGeom prst="rect">
            <a:avLst/>
          </a:prstGeom>
        </p:spPr>
      </p:pic>
    </p:spTree>
    <p:extLst>
      <p:ext uri="{BB962C8B-B14F-4D97-AF65-F5344CB8AC3E}">
        <p14:creationId xmlns:p14="http://schemas.microsoft.com/office/powerpoint/2010/main" val="3597123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9092E-ADCD-4F40-91AA-0507B97DCB29}"/>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BBE1180A-663B-4AC2-80CA-4A02393065E5}"/>
              </a:ext>
            </a:extLst>
          </p:cNvPr>
          <p:cNvSpPr>
            <a:spLocks noGrp="1"/>
          </p:cNvSpPr>
          <p:nvPr>
            <p:ph idx="1"/>
          </p:nvPr>
        </p:nvSpPr>
        <p:spPr/>
        <p:txBody>
          <a:bodyPr/>
          <a:lstStyle/>
          <a:p>
            <a:endParaRPr lang="es-AR"/>
          </a:p>
        </p:txBody>
      </p:sp>
      <p:pic>
        <p:nvPicPr>
          <p:cNvPr id="4" name="Imagen 3">
            <a:extLst>
              <a:ext uri="{FF2B5EF4-FFF2-40B4-BE49-F238E27FC236}">
                <a16:creationId xmlns:a16="http://schemas.microsoft.com/office/drawing/2014/main" id="{98F55842-3589-494C-9A78-913D6AEC3E11}"/>
              </a:ext>
            </a:extLst>
          </p:cNvPr>
          <p:cNvPicPr>
            <a:picLocks noChangeAspect="1"/>
          </p:cNvPicPr>
          <p:nvPr/>
        </p:nvPicPr>
        <p:blipFill>
          <a:blip r:embed="rId3"/>
          <a:stretch>
            <a:fillRect/>
          </a:stretch>
        </p:blipFill>
        <p:spPr>
          <a:xfrm>
            <a:off x="762000" y="804862"/>
            <a:ext cx="10668000" cy="4371975"/>
          </a:xfrm>
          <a:prstGeom prst="rect">
            <a:avLst/>
          </a:prstGeom>
        </p:spPr>
      </p:pic>
    </p:spTree>
    <p:extLst>
      <p:ext uri="{BB962C8B-B14F-4D97-AF65-F5344CB8AC3E}">
        <p14:creationId xmlns:p14="http://schemas.microsoft.com/office/powerpoint/2010/main" val="1834627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contenido 3">
            <a:extLst>
              <a:ext uri="{FF2B5EF4-FFF2-40B4-BE49-F238E27FC236}">
                <a16:creationId xmlns:a16="http://schemas.microsoft.com/office/drawing/2014/main" id="{14B8E5F5-3C15-4DED-A901-1DC8F77B6D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2349153" y="2746843"/>
            <a:ext cx="1099458" cy="1720056"/>
          </a:xfrm>
          <a:prstGeom prst="rect">
            <a:avLst/>
          </a:prstGeom>
        </p:spPr>
      </p:pic>
      <p:pic>
        <p:nvPicPr>
          <p:cNvPr id="5" name="Marcador de contenido 3">
            <a:extLst>
              <a:ext uri="{FF2B5EF4-FFF2-40B4-BE49-F238E27FC236}">
                <a16:creationId xmlns:a16="http://schemas.microsoft.com/office/drawing/2014/main" id="{AEEC11A7-3D83-4BF8-A935-1DB8C3DBE46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3118357" y="2926826"/>
            <a:ext cx="1099458" cy="1720056"/>
          </a:xfrm>
          <a:prstGeom prst="rect">
            <a:avLst/>
          </a:prstGeom>
        </p:spPr>
      </p:pic>
      <p:pic>
        <p:nvPicPr>
          <p:cNvPr id="6" name="Marcador de contenido 3">
            <a:extLst>
              <a:ext uri="{FF2B5EF4-FFF2-40B4-BE49-F238E27FC236}">
                <a16:creationId xmlns:a16="http://schemas.microsoft.com/office/drawing/2014/main" id="{067DE07C-C802-4DA9-8831-F7E063A71EB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1616127" y="3208508"/>
            <a:ext cx="1099458" cy="1720056"/>
          </a:xfrm>
          <a:prstGeom prst="rect">
            <a:avLst/>
          </a:prstGeom>
        </p:spPr>
      </p:pic>
      <p:pic>
        <p:nvPicPr>
          <p:cNvPr id="7" name="Marcador de contenido 3">
            <a:extLst>
              <a:ext uri="{FF2B5EF4-FFF2-40B4-BE49-F238E27FC236}">
                <a16:creationId xmlns:a16="http://schemas.microsoft.com/office/drawing/2014/main" id="{D966CE47-A09E-4DB8-B329-FFC0A8B3D1D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2356356" y="3458879"/>
            <a:ext cx="1099458" cy="1720056"/>
          </a:xfrm>
          <a:prstGeom prst="rect">
            <a:avLst/>
          </a:prstGeom>
        </p:spPr>
      </p:pic>
      <p:pic>
        <p:nvPicPr>
          <p:cNvPr id="8" name="Marcador de contenido 3">
            <a:extLst>
              <a:ext uri="{FF2B5EF4-FFF2-40B4-BE49-F238E27FC236}">
                <a16:creationId xmlns:a16="http://schemas.microsoft.com/office/drawing/2014/main" id="{DCDC0A2E-2B0D-40A9-8A15-37773A4AF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3888121" y="3122755"/>
            <a:ext cx="1099458" cy="1720056"/>
          </a:xfrm>
          <a:prstGeom prst="rect">
            <a:avLst/>
          </a:prstGeom>
        </p:spPr>
      </p:pic>
      <p:pic>
        <p:nvPicPr>
          <p:cNvPr id="9" name="Marcador de contenido 3">
            <a:extLst>
              <a:ext uri="{FF2B5EF4-FFF2-40B4-BE49-F238E27FC236}">
                <a16:creationId xmlns:a16="http://schemas.microsoft.com/office/drawing/2014/main" id="{6EA891FD-78D9-4541-9CCC-D3BD3F0CBFE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3243542" y="3688910"/>
            <a:ext cx="1099458" cy="1720056"/>
          </a:xfrm>
          <a:prstGeom prst="rect">
            <a:avLst/>
          </a:prstGeom>
        </p:spPr>
      </p:pic>
      <p:pic>
        <p:nvPicPr>
          <p:cNvPr id="10" name="Marcador de contenido 3">
            <a:extLst>
              <a:ext uri="{FF2B5EF4-FFF2-40B4-BE49-F238E27FC236}">
                <a16:creationId xmlns:a16="http://schemas.microsoft.com/office/drawing/2014/main" id="{1799C435-2CA4-4890-9F74-CFF42775787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7842757" y="2850725"/>
            <a:ext cx="1099458" cy="1720056"/>
          </a:xfrm>
          <a:prstGeom prst="rect">
            <a:avLst/>
          </a:prstGeom>
        </p:spPr>
      </p:pic>
      <p:pic>
        <p:nvPicPr>
          <p:cNvPr id="11" name="Marcador de contenido 3">
            <a:extLst>
              <a:ext uri="{FF2B5EF4-FFF2-40B4-BE49-F238E27FC236}">
                <a16:creationId xmlns:a16="http://schemas.microsoft.com/office/drawing/2014/main" id="{093F9142-D203-4F00-BC07-3572A17489F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772" b="91192" l="20000" r="85143">
                        <a14:foregroundMark x1="42286" y1="19171" x2="42286" y2="19171"/>
                        <a14:foregroundMark x1="54286" y1="18135" x2="54286" y2="18135"/>
                        <a14:foregroundMark x1="54286" y1="17617" x2="54286" y2="17617"/>
                        <a14:foregroundMark x1="70286" y1="18653" x2="64000" y2="75130"/>
                        <a14:foregroundMark x1="64000" y1="75130" x2="33714" y2="87047"/>
                        <a14:foregroundMark x1="33714" y1="87047" x2="21714" y2="60622"/>
                        <a14:foregroundMark x1="21714" y1="60622" x2="19429" y2="32124"/>
                        <a14:foregroundMark x1="19429" y1="32124" x2="41714" y2="12435"/>
                        <a14:foregroundMark x1="41714" y1="12435" x2="70286" y2="4663"/>
                        <a14:foregroundMark x1="70286" y1="4663" x2="84000" y2="30570"/>
                        <a14:foregroundMark x1="84000" y1="30570" x2="85714" y2="57513"/>
                        <a14:foregroundMark x1="85714" y1="57513" x2="73143" y2="81347"/>
                        <a14:foregroundMark x1="73143" y1="81347" x2="62857" y2="88601"/>
                        <a14:foregroundMark x1="80000" y1="13990" x2="54286" y2="8808"/>
                        <a14:foregroundMark x1="20571" y1="22280" x2="20571" y2="75648"/>
                        <a14:foregroundMark x1="20571" y1="75648" x2="21714" y2="26943"/>
                        <a14:foregroundMark x1="21143" y1="45596" x2="21714" y2="59585"/>
                        <a14:foregroundMark x1="20571" y1="49741" x2="28571" y2="54922"/>
                        <a14:foregroundMark x1="49143" y1="88083" x2="55429" y2="91192"/>
                      </a14:backgroundRemoval>
                    </a14:imgEffect>
                  </a14:imgLayer>
                </a14:imgProps>
              </a:ext>
            </a:extLst>
          </a:blip>
          <a:srcRect l="20612" t="6434" r="13429"/>
          <a:stretch/>
        </p:blipFill>
        <p:spPr>
          <a:xfrm>
            <a:off x="8626533" y="2963593"/>
            <a:ext cx="1099458" cy="1720056"/>
          </a:xfrm>
          <a:prstGeom prst="rect">
            <a:avLst/>
          </a:prstGeom>
        </p:spPr>
      </p:pic>
      <p:sp>
        <p:nvSpPr>
          <p:cNvPr id="12" name="Rectángulo 11">
            <a:extLst>
              <a:ext uri="{FF2B5EF4-FFF2-40B4-BE49-F238E27FC236}">
                <a16:creationId xmlns:a16="http://schemas.microsoft.com/office/drawing/2014/main" id="{22F08E19-9C8A-4C2E-9A13-6439D41665D6}"/>
              </a:ext>
            </a:extLst>
          </p:cNvPr>
          <p:cNvSpPr/>
          <p:nvPr/>
        </p:nvSpPr>
        <p:spPr>
          <a:xfrm>
            <a:off x="2316143" y="4967641"/>
            <a:ext cx="886781" cy="923330"/>
          </a:xfrm>
          <a:prstGeom prst="rect">
            <a:avLst/>
          </a:prstGeom>
          <a:noFill/>
        </p:spPr>
        <p:txBody>
          <a:bodyPr wrap="none" lIns="91440" tIns="45720" rIns="91440" bIns="45720">
            <a:spAutoFit/>
          </a:bodyPr>
          <a:lstStyle/>
          <a:p>
            <a:pPr algn="ctr"/>
            <a:r>
              <a:rPr lang="es-ES" sz="5400" b="0" cap="none" spc="0" dirty="0">
                <a:ln w="0"/>
                <a:solidFill>
                  <a:srgbClr val="FF0000"/>
                </a:solidFill>
                <a:effectLst>
                  <a:outerShdw blurRad="38100" dist="19050" dir="2700000" algn="tl" rotWithShape="0">
                    <a:schemeClr val="dk1">
                      <a:alpha val="40000"/>
                    </a:schemeClr>
                  </a:outerShdw>
                </a:effectLst>
              </a:rPr>
              <a:t>25</a:t>
            </a:r>
          </a:p>
        </p:txBody>
      </p:sp>
      <p:sp>
        <p:nvSpPr>
          <p:cNvPr id="13" name="Rectángulo 12">
            <a:extLst>
              <a:ext uri="{FF2B5EF4-FFF2-40B4-BE49-F238E27FC236}">
                <a16:creationId xmlns:a16="http://schemas.microsoft.com/office/drawing/2014/main" id="{FAEF9EBF-5C3E-4BB3-854D-3D75F60C6319}"/>
              </a:ext>
            </a:extLst>
          </p:cNvPr>
          <p:cNvSpPr/>
          <p:nvPr/>
        </p:nvSpPr>
        <p:spPr>
          <a:xfrm>
            <a:off x="8812945" y="4909598"/>
            <a:ext cx="535724" cy="923330"/>
          </a:xfrm>
          <a:prstGeom prst="rect">
            <a:avLst/>
          </a:prstGeom>
          <a:noFill/>
        </p:spPr>
        <p:txBody>
          <a:bodyPr wrap="none" lIns="91440" tIns="45720" rIns="91440" bIns="45720">
            <a:spAutoFit/>
          </a:bodyPr>
          <a:lstStyle/>
          <a:p>
            <a:pPr algn="ctr"/>
            <a:r>
              <a:rPr lang="es-ES" sz="5400" b="0" cap="none" spc="0" dirty="0">
                <a:ln w="0"/>
                <a:solidFill>
                  <a:srgbClr val="FF0000"/>
                </a:solidFill>
                <a:effectLst>
                  <a:outerShdw blurRad="38100" dist="19050" dir="2700000" algn="tl" rotWithShape="0">
                    <a:schemeClr val="dk1">
                      <a:alpha val="40000"/>
                    </a:schemeClr>
                  </a:outerShdw>
                </a:effectLst>
              </a:rPr>
              <a:t>2</a:t>
            </a:r>
          </a:p>
        </p:txBody>
      </p:sp>
      <p:sp>
        <p:nvSpPr>
          <p:cNvPr id="14" name="Rectángulo 13">
            <a:extLst>
              <a:ext uri="{FF2B5EF4-FFF2-40B4-BE49-F238E27FC236}">
                <a16:creationId xmlns:a16="http://schemas.microsoft.com/office/drawing/2014/main" id="{22E22833-6D78-41C4-A4E5-B8D9512FFFEC}"/>
              </a:ext>
            </a:extLst>
          </p:cNvPr>
          <p:cNvSpPr/>
          <p:nvPr/>
        </p:nvSpPr>
        <p:spPr>
          <a:xfrm>
            <a:off x="6238875" y="1031351"/>
            <a:ext cx="4689964" cy="584775"/>
          </a:xfrm>
          <a:prstGeom prst="rect">
            <a:avLst/>
          </a:prstGeom>
        </p:spPr>
        <p:txBody>
          <a:bodyPr wrap="square">
            <a:spAutoFit/>
          </a:bodyPr>
          <a:lstStyle/>
          <a:p>
            <a:r>
              <a:rPr lang="es-AR" sz="3200" b="1" dirty="0" err="1"/>
              <a:t>CustomerWriteService</a:t>
            </a:r>
            <a:endParaRPr lang="es-AR" dirty="0"/>
          </a:p>
        </p:txBody>
      </p:sp>
      <p:sp>
        <p:nvSpPr>
          <p:cNvPr id="15" name="Rectángulo 14">
            <a:extLst>
              <a:ext uri="{FF2B5EF4-FFF2-40B4-BE49-F238E27FC236}">
                <a16:creationId xmlns:a16="http://schemas.microsoft.com/office/drawing/2014/main" id="{BCC7B5C2-A663-45BB-B762-EFE82CA75DFE}"/>
              </a:ext>
            </a:extLst>
          </p:cNvPr>
          <p:cNvSpPr/>
          <p:nvPr/>
        </p:nvSpPr>
        <p:spPr>
          <a:xfrm>
            <a:off x="1166476" y="1068118"/>
            <a:ext cx="3903761" cy="584775"/>
          </a:xfrm>
          <a:prstGeom prst="rect">
            <a:avLst/>
          </a:prstGeom>
        </p:spPr>
        <p:txBody>
          <a:bodyPr wrap="none">
            <a:spAutoFit/>
          </a:bodyPr>
          <a:lstStyle/>
          <a:p>
            <a:r>
              <a:rPr lang="es-AR" sz="3200" b="1" dirty="0" err="1"/>
              <a:t>CustomerReadService</a:t>
            </a:r>
            <a:endParaRPr lang="es-AR" sz="3200" dirty="0"/>
          </a:p>
        </p:txBody>
      </p:sp>
    </p:spTree>
    <p:extLst>
      <p:ext uri="{BB962C8B-B14F-4D97-AF65-F5344CB8AC3E}">
        <p14:creationId xmlns:p14="http://schemas.microsoft.com/office/powerpoint/2010/main" val="138289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EFE1F-D92C-4CB2-B455-111E5EAB6E4B}"/>
              </a:ext>
            </a:extLst>
          </p:cNvPr>
          <p:cNvSpPr>
            <a:spLocks noGrp="1"/>
          </p:cNvSpPr>
          <p:nvPr>
            <p:ph type="title"/>
          </p:nvPr>
        </p:nvSpPr>
        <p:spPr/>
        <p:txBody>
          <a:bodyPr/>
          <a:lstStyle/>
          <a:p>
            <a:endParaRPr lang="es-AR"/>
          </a:p>
        </p:txBody>
      </p:sp>
      <p:pic>
        <p:nvPicPr>
          <p:cNvPr id="4" name="Marcador de contenido 3">
            <a:extLst>
              <a:ext uri="{FF2B5EF4-FFF2-40B4-BE49-F238E27FC236}">
                <a16:creationId xmlns:a16="http://schemas.microsoft.com/office/drawing/2014/main" id="{676A50FA-8157-41E3-810D-6442E782283E}"/>
              </a:ext>
            </a:extLst>
          </p:cNvPr>
          <p:cNvPicPr>
            <a:picLocks noGrp="1" noChangeAspect="1"/>
          </p:cNvPicPr>
          <p:nvPr>
            <p:ph idx="1"/>
          </p:nvPr>
        </p:nvPicPr>
        <p:blipFill>
          <a:blip r:embed="rId3"/>
          <a:stretch>
            <a:fillRect/>
          </a:stretch>
        </p:blipFill>
        <p:spPr>
          <a:xfrm>
            <a:off x="701483" y="714376"/>
            <a:ext cx="10652317" cy="5091906"/>
          </a:xfrm>
          <a:prstGeom prst="rect">
            <a:avLst/>
          </a:prstGeom>
        </p:spPr>
      </p:pic>
    </p:spTree>
    <p:extLst>
      <p:ext uri="{BB962C8B-B14F-4D97-AF65-F5344CB8AC3E}">
        <p14:creationId xmlns:p14="http://schemas.microsoft.com/office/powerpoint/2010/main" val="98452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6F5A885-042C-4EE6-902F-FE7087B4D87B}"/>
              </a:ext>
            </a:extLst>
          </p:cNvPr>
          <p:cNvPicPr>
            <a:picLocks noGrp="1" noChangeAspect="1"/>
          </p:cNvPicPr>
          <p:nvPr>
            <p:ph idx="1"/>
          </p:nvPr>
        </p:nvPicPr>
        <p:blipFill>
          <a:blip r:embed="rId3"/>
          <a:stretch>
            <a:fillRect/>
          </a:stretch>
        </p:blipFill>
        <p:spPr>
          <a:xfrm>
            <a:off x="1962150" y="3491053"/>
            <a:ext cx="5291861" cy="3366947"/>
          </a:xfrm>
          <a:prstGeom prst="rect">
            <a:avLst/>
          </a:prstGeom>
        </p:spPr>
      </p:pic>
      <p:pic>
        <p:nvPicPr>
          <p:cNvPr id="4" name="Imagen 3">
            <a:extLst>
              <a:ext uri="{FF2B5EF4-FFF2-40B4-BE49-F238E27FC236}">
                <a16:creationId xmlns:a16="http://schemas.microsoft.com/office/drawing/2014/main" id="{27D42D2F-FA22-4EB9-9EEA-A8CAD6D5AAD5}"/>
              </a:ext>
            </a:extLst>
          </p:cNvPr>
          <p:cNvPicPr>
            <a:picLocks noChangeAspect="1"/>
          </p:cNvPicPr>
          <p:nvPr/>
        </p:nvPicPr>
        <p:blipFill>
          <a:blip r:embed="rId4"/>
          <a:stretch>
            <a:fillRect/>
          </a:stretch>
        </p:blipFill>
        <p:spPr>
          <a:xfrm>
            <a:off x="1962150" y="0"/>
            <a:ext cx="8267700" cy="3491053"/>
          </a:xfrm>
          <a:prstGeom prst="rect">
            <a:avLst/>
          </a:prstGeom>
        </p:spPr>
      </p:pic>
      <p:pic>
        <p:nvPicPr>
          <p:cNvPr id="6" name="Imagen 5">
            <a:extLst>
              <a:ext uri="{FF2B5EF4-FFF2-40B4-BE49-F238E27FC236}">
                <a16:creationId xmlns:a16="http://schemas.microsoft.com/office/drawing/2014/main" id="{BD1E21FC-F908-4E2A-8A89-44905D640142}"/>
              </a:ext>
            </a:extLst>
          </p:cNvPr>
          <p:cNvPicPr>
            <a:picLocks noChangeAspect="1"/>
          </p:cNvPicPr>
          <p:nvPr/>
        </p:nvPicPr>
        <p:blipFill>
          <a:blip r:embed="rId5"/>
          <a:stretch>
            <a:fillRect/>
          </a:stretch>
        </p:blipFill>
        <p:spPr>
          <a:xfrm>
            <a:off x="7254011" y="3491053"/>
            <a:ext cx="2975839" cy="3366947"/>
          </a:xfrm>
          <a:prstGeom prst="rect">
            <a:avLst/>
          </a:prstGeom>
        </p:spPr>
      </p:pic>
    </p:spTree>
    <p:extLst>
      <p:ext uri="{BB962C8B-B14F-4D97-AF65-F5344CB8AC3E}">
        <p14:creationId xmlns:p14="http://schemas.microsoft.com/office/powerpoint/2010/main" val="47773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9044B-A57E-4AF4-9630-8D80CC7ABC57}"/>
              </a:ext>
            </a:extLst>
          </p:cNvPr>
          <p:cNvSpPr>
            <a:spLocks noGrp="1"/>
          </p:cNvSpPr>
          <p:nvPr>
            <p:ph type="title"/>
          </p:nvPr>
        </p:nvSpPr>
        <p:spPr/>
        <p:txBody>
          <a:bodyPr/>
          <a:lstStyle/>
          <a:p>
            <a:endParaRPr lang="es-AR"/>
          </a:p>
        </p:txBody>
      </p:sp>
      <p:pic>
        <p:nvPicPr>
          <p:cNvPr id="5" name="Marcador de contenido 4">
            <a:extLst>
              <a:ext uri="{FF2B5EF4-FFF2-40B4-BE49-F238E27FC236}">
                <a16:creationId xmlns:a16="http://schemas.microsoft.com/office/drawing/2014/main" id="{260EC0A0-B070-4755-B20A-0B914E4DB684}"/>
              </a:ext>
            </a:extLst>
          </p:cNvPr>
          <p:cNvPicPr>
            <a:picLocks noGrp="1" noChangeAspect="1"/>
          </p:cNvPicPr>
          <p:nvPr>
            <p:ph idx="1"/>
          </p:nvPr>
        </p:nvPicPr>
        <p:blipFill>
          <a:blip r:embed="rId3"/>
          <a:stretch>
            <a:fillRect/>
          </a:stretch>
        </p:blipFill>
        <p:spPr>
          <a:xfrm>
            <a:off x="6096000" y="1190625"/>
            <a:ext cx="6096000" cy="4286250"/>
          </a:xfrm>
          <a:prstGeom prst="rect">
            <a:avLst/>
          </a:prstGeom>
        </p:spPr>
      </p:pic>
      <p:pic>
        <p:nvPicPr>
          <p:cNvPr id="4" name="Imagen 3">
            <a:extLst>
              <a:ext uri="{FF2B5EF4-FFF2-40B4-BE49-F238E27FC236}">
                <a16:creationId xmlns:a16="http://schemas.microsoft.com/office/drawing/2014/main" id="{72E05C8E-8177-4801-A5DA-4DDD2E8FDCEE}"/>
              </a:ext>
            </a:extLst>
          </p:cNvPr>
          <p:cNvPicPr>
            <a:picLocks noChangeAspect="1"/>
          </p:cNvPicPr>
          <p:nvPr/>
        </p:nvPicPr>
        <p:blipFill>
          <a:blip r:embed="rId4"/>
          <a:stretch>
            <a:fillRect/>
          </a:stretch>
        </p:blipFill>
        <p:spPr>
          <a:xfrm>
            <a:off x="0" y="1190625"/>
            <a:ext cx="6096000" cy="4286250"/>
          </a:xfrm>
          <a:prstGeom prst="rect">
            <a:avLst/>
          </a:prstGeom>
        </p:spPr>
      </p:pic>
    </p:spTree>
    <p:extLst>
      <p:ext uri="{BB962C8B-B14F-4D97-AF65-F5344CB8AC3E}">
        <p14:creationId xmlns:p14="http://schemas.microsoft.com/office/powerpoint/2010/main" val="374999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63DC8-90DD-4C3B-AD04-7E627AE290E6}"/>
              </a:ext>
            </a:extLst>
          </p:cNvPr>
          <p:cNvSpPr>
            <a:spLocks noGrp="1"/>
          </p:cNvSpPr>
          <p:nvPr>
            <p:ph type="title"/>
          </p:nvPr>
        </p:nvSpPr>
        <p:spPr>
          <a:xfrm>
            <a:off x="1393638" y="412962"/>
            <a:ext cx="9404723" cy="5262282"/>
          </a:xfrm>
        </p:spPr>
        <p:txBody>
          <a:bodyPr/>
          <a:lstStyle/>
          <a:p>
            <a:pPr algn="ctr"/>
            <a:r>
              <a:rPr lang="es-AR" sz="5400" dirty="0"/>
              <a:t>Facultad de Ingeniería y Tecnología</a:t>
            </a:r>
            <a:br>
              <a:rPr lang="es-AR" dirty="0"/>
            </a:br>
            <a:br>
              <a:rPr lang="es-AR" dirty="0"/>
            </a:br>
            <a:r>
              <a:rPr lang="es-AR" dirty="0"/>
              <a:t>Paradigmas y Lenguajes de Programación III</a:t>
            </a:r>
            <a:br>
              <a:rPr lang="es-AR" dirty="0"/>
            </a:br>
            <a:br>
              <a:rPr lang="es-AR" dirty="0"/>
            </a:br>
            <a:endParaRPr lang="es-AR" dirty="0"/>
          </a:p>
        </p:txBody>
      </p:sp>
      <p:sp>
        <p:nvSpPr>
          <p:cNvPr id="4" name="Título 1">
            <a:extLst>
              <a:ext uri="{FF2B5EF4-FFF2-40B4-BE49-F238E27FC236}">
                <a16:creationId xmlns:a16="http://schemas.microsoft.com/office/drawing/2014/main" id="{7E7883AD-F746-41D9-8787-085406840973}"/>
              </a:ext>
            </a:extLst>
          </p:cNvPr>
          <p:cNvSpPr txBox="1">
            <a:spLocks/>
          </p:cNvSpPr>
          <p:nvPr/>
        </p:nvSpPr>
        <p:spPr>
          <a:xfrm>
            <a:off x="6904036" y="6015318"/>
            <a:ext cx="9404723" cy="526228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3200" i="1" dirty="0"/>
              <a:t>Aguirre Ruíz Díaz Agustín</a:t>
            </a:r>
          </a:p>
        </p:txBody>
      </p:sp>
    </p:spTree>
    <p:extLst>
      <p:ext uri="{BB962C8B-B14F-4D97-AF65-F5344CB8AC3E}">
        <p14:creationId xmlns:p14="http://schemas.microsoft.com/office/powerpoint/2010/main" val="2029003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5BDB0-3040-4574-80A0-898484BB4DC7}"/>
              </a:ext>
            </a:extLst>
          </p:cNvPr>
          <p:cNvSpPr>
            <a:spLocks noGrp="1"/>
          </p:cNvSpPr>
          <p:nvPr>
            <p:ph type="title"/>
          </p:nvPr>
        </p:nvSpPr>
        <p:spPr/>
        <p:txBody>
          <a:bodyPr/>
          <a:lstStyle/>
          <a:p>
            <a:r>
              <a:rPr lang="es-AR" dirty="0"/>
              <a:t>BIBLIOGRAFÍA</a:t>
            </a:r>
          </a:p>
        </p:txBody>
      </p:sp>
      <p:sp>
        <p:nvSpPr>
          <p:cNvPr id="3" name="Marcador de contenido 2">
            <a:extLst>
              <a:ext uri="{FF2B5EF4-FFF2-40B4-BE49-F238E27FC236}">
                <a16:creationId xmlns:a16="http://schemas.microsoft.com/office/drawing/2014/main" id="{6EA67943-B47B-4CC6-81BA-411D2B0AD6B1}"/>
              </a:ext>
            </a:extLst>
          </p:cNvPr>
          <p:cNvSpPr>
            <a:spLocks noGrp="1"/>
          </p:cNvSpPr>
          <p:nvPr>
            <p:ph idx="1"/>
          </p:nvPr>
        </p:nvSpPr>
        <p:spPr/>
        <p:txBody>
          <a:bodyPr/>
          <a:lstStyle/>
          <a:p>
            <a:r>
              <a:rPr lang="es-AR" dirty="0">
                <a:hlinkClick r:id="rId2">
                  <a:extLst>
                    <a:ext uri="{A12FA001-AC4F-418D-AE19-62706E023703}">
                      <ahyp:hlinkClr xmlns:ahyp="http://schemas.microsoft.com/office/drawing/2018/hyperlinkcolor" val="tx"/>
                    </a:ext>
                  </a:extLst>
                </a:hlinkClick>
              </a:rPr>
              <a:t>https://docs.microsoft.com/en-us/azure/architecture/patterns/cqrs#event-sourcing-and-cqrs</a:t>
            </a:r>
            <a:endParaRPr lang="es-AR" dirty="0"/>
          </a:p>
          <a:p>
            <a:r>
              <a:rPr lang="es-AR" i="1" dirty="0"/>
              <a:t>GREG YOUNG:  </a:t>
            </a:r>
            <a:r>
              <a:rPr lang="es-AR" dirty="0">
                <a:hlinkClick r:id="rId3">
                  <a:extLst>
                    <a:ext uri="{A12FA001-AC4F-418D-AE19-62706E023703}">
                      <ahyp:hlinkClr xmlns:ahyp="http://schemas.microsoft.com/office/drawing/2018/hyperlinkcolor" val="tx"/>
                    </a:ext>
                  </a:extLst>
                </a:hlinkClick>
              </a:rPr>
              <a:t>http://codebetter.com/gregyoung/2010/02/16/cqrs-task-based-uis-event-sourcing-agh/</a:t>
            </a:r>
            <a:endParaRPr lang="es-AR" dirty="0"/>
          </a:p>
          <a:p>
            <a:r>
              <a:rPr lang="es-AR" dirty="0">
                <a:hlinkClick r:id="rId4">
                  <a:extLst>
                    <a:ext uri="{A12FA001-AC4F-418D-AE19-62706E023703}">
                      <ahyp:hlinkClr xmlns:ahyp="http://schemas.microsoft.com/office/drawing/2018/hyperlinkcolor" val="tx"/>
                    </a:ext>
                  </a:extLst>
                </a:hlinkClick>
              </a:rPr>
              <a:t>https://kalele.io/really-simple-cqrs/</a:t>
            </a:r>
            <a:endParaRPr lang="es-AR" dirty="0"/>
          </a:p>
          <a:p>
            <a:r>
              <a:rPr lang="es-AR" dirty="0">
                <a:hlinkClick r:id="rId3">
                  <a:extLst>
                    <a:ext uri="{A12FA001-AC4F-418D-AE19-62706E023703}">
                      <ahyp:hlinkClr xmlns:ahyp="http://schemas.microsoft.com/office/drawing/2018/hyperlinkcolor" val="tx"/>
                    </a:ext>
                  </a:extLst>
                </a:hlinkClick>
              </a:rPr>
              <a:t>http://codebetter.com/gregyoung/2010/02/16/cqrs-task-based-uis-event-sourcing-agh/</a:t>
            </a:r>
            <a:endParaRPr lang="es-AR" dirty="0"/>
          </a:p>
        </p:txBody>
      </p:sp>
    </p:spTree>
    <p:extLst>
      <p:ext uri="{BB962C8B-B14F-4D97-AF65-F5344CB8AC3E}">
        <p14:creationId xmlns:p14="http://schemas.microsoft.com/office/powerpoint/2010/main" val="360443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40E80E-A9C1-4550-8EE6-90A2CD88B246}"/>
              </a:ext>
            </a:extLst>
          </p:cNvPr>
          <p:cNvSpPr>
            <a:spLocks noGrp="1"/>
          </p:cNvSpPr>
          <p:nvPr>
            <p:ph type="ctrTitle"/>
          </p:nvPr>
        </p:nvSpPr>
        <p:spPr>
          <a:xfrm>
            <a:off x="2107455" y="1205505"/>
            <a:ext cx="8825658" cy="3329581"/>
          </a:xfrm>
        </p:spPr>
        <p:txBody>
          <a:bodyPr/>
          <a:lstStyle/>
          <a:p>
            <a:r>
              <a:rPr lang="es-AR" i="1" dirty="0"/>
              <a:t>ARQUITECTURA DE SOFTWARE</a:t>
            </a:r>
          </a:p>
        </p:txBody>
      </p:sp>
    </p:spTree>
    <p:extLst>
      <p:ext uri="{BB962C8B-B14F-4D97-AF65-F5344CB8AC3E}">
        <p14:creationId xmlns:p14="http://schemas.microsoft.com/office/powerpoint/2010/main" val="264150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021C7-5FFB-4777-9BFD-73D6BB4D5AFA}"/>
              </a:ext>
            </a:extLst>
          </p:cNvPr>
          <p:cNvSpPr>
            <a:spLocks noGrp="1"/>
          </p:cNvSpPr>
          <p:nvPr>
            <p:ph type="title"/>
          </p:nvPr>
        </p:nvSpPr>
        <p:spPr/>
        <p:txBody>
          <a:bodyPr/>
          <a:lstStyle/>
          <a:p>
            <a:r>
              <a:rPr lang="es-AR" dirty="0"/>
              <a:t>RECORDANDO</a:t>
            </a:r>
          </a:p>
        </p:txBody>
      </p:sp>
      <p:sp>
        <p:nvSpPr>
          <p:cNvPr id="3" name="Marcador de contenido 2">
            <a:extLst>
              <a:ext uri="{FF2B5EF4-FFF2-40B4-BE49-F238E27FC236}">
                <a16:creationId xmlns:a16="http://schemas.microsoft.com/office/drawing/2014/main" id="{5BD33C12-9C5E-4056-B912-47DBF6729910}"/>
              </a:ext>
            </a:extLst>
          </p:cNvPr>
          <p:cNvSpPr>
            <a:spLocks noGrp="1"/>
          </p:cNvSpPr>
          <p:nvPr>
            <p:ph idx="1"/>
          </p:nvPr>
        </p:nvSpPr>
        <p:spPr>
          <a:xfrm>
            <a:off x="646112" y="2907012"/>
            <a:ext cx="10638984" cy="1400531"/>
          </a:xfrm>
        </p:spPr>
        <p:txBody>
          <a:bodyPr>
            <a:normAutofit/>
          </a:bodyPr>
          <a:lstStyle/>
          <a:p>
            <a:pPr marL="0" indent="0">
              <a:buNone/>
            </a:pPr>
            <a:r>
              <a:rPr lang="es-AR" sz="2400" dirty="0"/>
              <a:t>LA ARQUITECTURA DE SOFTWARE DE UN SISTEMA ES EL CONJUNTO DE</a:t>
            </a:r>
          </a:p>
          <a:p>
            <a:pPr marL="0" indent="0">
              <a:buNone/>
            </a:pPr>
            <a:r>
              <a:rPr lang="es-AR" sz="2400" dirty="0"/>
              <a:t> </a:t>
            </a:r>
            <a:r>
              <a:rPr lang="es-AR" sz="2400" b="1" i="1" dirty="0"/>
              <a:t>ESTRUCTURAS </a:t>
            </a:r>
            <a:r>
              <a:rPr lang="es-AR" sz="2400" dirty="0"/>
              <a:t>NECESARIAS PARA </a:t>
            </a:r>
            <a:r>
              <a:rPr lang="es-AR" sz="2400" b="1" i="1" dirty="0"/>
              <a:t>RAZONAR</a:t>
            </a:r>
            <a:r>
              <a:rPr lang="es-AR" sz="2400" dirty="0"/>
              <a:t> ACERCA DEL SISTEMA</a:t>
            </a:r>
          </a:p>
          <a:p>
            <a:pPr marL="0" indent="0">
              <a:buNone/>
            </a:pPr>
            <a:endParaRPr lang="es-AR" sz="2400" dirty="0"/>
          </a:p>
        </p:txBody>
      </p:sp>
      <p:sp>
        <p:nvSpPr>
          <p:cNvPr id="4" name="CuadroTexto 3">
            <a:extLst>
              <a:ext uri="{FF2B5EF4-FFF2-40B4-BE49-F238E27FC236}">
                <a16:creationId xmlns:a16="http://schemas.microsoft.com/office/drawing/2014/main" id="{92A43289-AAFD-479A-98F4-030F0BC7F30E}"/>
              </a:ext>
            </a:extLst>
          </p:cNvPr>
          <p:cNvSpPr txBox="1"/>
          <p:nvPr/>
        </p:nvSpPr>
        <p:spPr>
          <a:xfrm>
            <a:off x="389437" y="4543088"/>
            <a:ext cx="3476710" cy="923330"/>
          </a:xfrm>
          <a:prstGeom prst="rect">
            <a:avLst/>
          </a:prstGeom>
          <a:noFill/>
        </p:spPr>
        <p:txBody>
          <a:bodyPr wrap="square" rtlCol="0">
            <a:spAutoFit/>
          </a:bodyPr>
          <a:lstStyle/>
          <a:p>
            <a:pPr algn="ctr"/>
            <a:r>
              <a:rPr lang="es-AR" dirty="0"/>
              <a:t>ORGANIZAR LAS PARTES DEL SISTEMA Y CÓMO CONECTARLAS</a:t>
            </a:r>
          </a:p>
        </p:txBody>
      </p:sp>
      <p:sp>
        <p:nvSpPr>
          <p:cNvPr id="5" name="CuadroTexto 4">
            <a:extLst>
              <a:ext uri="{FF2B5EF4-FFF2-40B4-BE49-F238E27FC236}">
                <a16:creationId xmlns:a16="http://schemas.microsoft.com/office/drawing/2014/main" id="{5EC1C8C5-37B9-4D09-9170-5CDAD41794CA}"/>
              </a:ext>
            </a:extLst>
          </p:cNvPr>
          <p:cNvSpPr txBox="1"/>
          <p:nvPr/>
        </p:nvSpPr>
        <p:spPr>
          <a:xfrm>
            <a:off x="8049998" y="4450008"/>
            <a:ext cx="3476709" cy="646331"/>
          </a:xfrm>
          <a:prstGeom prst="rect">
            <a:avLst/>
          </a:prstGeom>
          <a:noFill/>
        </p:spPr>
        <p:txBody>
          <a:bodyPr wrap="square" rtlCol="0">
            <a:spAutoFit/>
          </a:bodyPr>
          <a:lstStyle/>
          <a:p>
            <a:r>
              <a:rPr lang="es-AR" dirty="0"/>
              <a:t>PARA QUE EL EQUIPO DISCUTA A UN ALTO NIVEL </a:t>
            </a:r>
          </a:p>
        </p:txBody>
      </p:sp>
    </p:spTree>
    <p:extLst>
      <p:ext uri="{BB962C8B-B14F-4D97-AF65-F5344CB8AC3E}">
        <p14:creationId xmlns:p14="http://schemas.microsoft.com/office/powerpoint/2010/main" val="53972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D45E174-206E-4E2D-BE91-CD2FF1856850}"/>
              </a:ext>
            </a:extLst>
          </p:cNvPr>
          <p:cNvSpPr>
            <a:spLocks noGrp="1"/>
          </p:cNvSpPr>
          <p:nvPr>
            <p:ph idx="1"/>
          </p:nvPr>
        </p:nvSpPr>
        <p:spPr>
          <a:xfrm>
            <a:off x="1024146" y="1331259"/>
            <a:ext cx="8946541" cy="4195481"/>
          </a:xfrm>
        </p:spPr>
        <p:txBody>
          <a:bodyPr/>
          <a:lstStyle/>
          <a:p>
            <a:pPr marL="0" indent="0">
              <a:buNone/>
            </a:pPr>
            <a:r>
              <a:rPr lang="en-US" sz="3200" dirty="0"/>
              <a:t>- ESB Service Bus / Enterprise bus</a:t>
            </a:r>
            <a:br>
              <a:rPr lang="en-US" sz="3200" dirty="0"/>
            </a:br>
            <a:r>
              <a:rPr lang="en-US" sz="3200" dirty="0"/>
              <a:t>- MVC</a:t>
            </a:r>
            <a:br>
              <a:rPr lang="en-US" sz="3200" dirty="0"/>
            </a:br>
            <a:r>
              <a:rPr lang="en-US" sz="3200" dirty="0"/>
              <a:t>- </a:t>
            </a:r>
            <a:r>
              <a:rPr lang="en-US" sz="3200" dirty="0" err="1"/>
              <a:t>Actores</a:t>
            </a:r>
            <a:br>
              <a:rPr lang="en-US" sz="3200" dirty="0"/>
            </a:br>
            <a:r>
              <a:rPr lang="en-US" sz="3200" dirty="0"/>
              <a:t>- </a:t>
            </a:r>
            <a:r>
              <a:rPr lang="en-US" sz="3200" dirty="0" err="1"/>
              <a:t>Microservicios</a:t>
            </a:r>
            <a:endParaRPr lang="en-US" sz="3200" dirty="0"/>
          </a:p>
          <a:p>
            <a:pPr>
              <a:buFontTx/>
              <a:buChar char="-"/>
            </a:pPr>
            <a:r>
              <a:rPr lang="en-US" sz="3200" dirty="0"/>
              <a:t>Hexagonal</a:t>
            </a:r>
          </a:p>
          <a:p>
            <a:pPr>
              <a:buFontTx/>
              <a:buChar char="-"/>
            </a:pPr>
            <a:r>
              <a:rPr lang="en-US" sz="3200" dirty="0"/>
              <a:t>Y … </a:t>
            </a:r>
          </a:p>
          <a:p>
            <a:pPr marL="0" indent="0">
              <a:buNone/>
            </a:pPr>
            <a:br>
              <a:rPr lang="en-US" dirty="0"/>
            </a:br>
            <a:endParaRPr lang="es-AR" dirty="0"/>
          </a:p>
          <a:p>
            <a:endParaRPr lang="es-AR" dirty="0"/>
          </a:p>
          <a:p>
            <a:endParaRPr lang="es-AR" dirty="0"/>
          </a:p>
        </p:txBody>
      </p:sp>
    </p:spTree>
    <p:extLst>
      <p:ext uri="{BB962C8B-B14F-4D97-AF65-F5344CB8AC3E}">
        <p14:creationId xmlns:p14="http://schemas.microsoft.com/office/powerpoint/2010/main" val="3345484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53086-8B46-4805-80E4-0F020CBC0C82}"/>
              </a:ext>
            </a:extLst>
          </p:cNvPr>
          <p:cNvSpPr>
            <a:spLocks noGrp="1"/>
          </p:cNvSpPr>
          <p:nvPr>
            <p:ph type="title"/>
          </p:nvPr>
        </p:nvSpPr>
        <p:spPr>
          <a:xfrm>
            <a:off x="838200" y="3608940"/>
            <a:ext cx="10515600" cy="1325563"/>
          </a:xfrm>
        </p:spPr>
        <p:txBody>
          <a:bodyPr>
            <a:normAutofit fontScale="90000"/>
          </a:bodyPr>
          <a:lstStyle/>
          <a:p>
            <a:r>
              <a:rPr lang="en-US" dirty="0"/>
              <a:t>Command and Query Responsibility Segregation / </a:t>
            </a:r>
            <a:r>
              <a:rPr lang="es-ES" b="1" dirty="0"/>
              <a:t>Segregación de responsabilidad de consulta y comando</a:t>
            </a:r>
            <a:endParaRPr lang="es-AR" dirty="0"/>
          </a:p>
        </p:txBody>
      </p:sp>
      <p:sp>
        <p:nvSpPr>
          <p:cNvPr id="5" name="Título 1">
            <a:extLst>
              <a:ext uri="{FF2B5EF4-FFF2-40B4-BE49-F238E27FC236}">
                <a16:creationId xmlns:a16="http://schemas.microsoft.com/office/drawing/2014/main" id="{E04E4BE7-16D8-4396-AC8C-A76A712EAE24}"/>
              </a:ext>
            </a:extLst>
          </p:cNvPr>
          <p:cNvSpPr txBox="1">
            <a:spLocks/>
          </p:cNvSpPr>
          <p:nvPr/>
        </p:nvSpPr>
        <p:spPr>
          <a:xfrm>
            <a:off x="4560168" y="1483859"/>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7400" dirty="0"/>
              <a:t>CQRS</a:t>
            </a:r>
            <a:endParaRPr lang="es-AR" dirty="0"/>
          </a:p>
        </p:txBody>
      </p:sp>
    </p:spTree>
    <p:extLst>
      <p:ext uri="{BB962C8B-B14F-4D97-AF65-F5344CB8AC3E}">
        <p14:creationId xmlns:p14="http://schemas.microsoft.com/office/powerpoint/2010/main" val="33104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481724-D407-4E8A-91B4-3F43CC957EDD}"/>
              </a:ext>
            </a:extLst>
          </p:cNvPr>
          <p:cNvSpPr>
            <a:spLocks noGrp="1"/>
          </p:cNvSpPr>
          <p:nvPr>
            <p:ph type="title"/>
          </p:nvPr>
        </p:nvSpPr>
        <p:spPr>
          <a:xfrm>
            <a:off x="947057" y="2766220"/>
            <a:ext cx="10515600" cy="1325563"/>
          </a:xfrm>
        </p:spPr>
        <p:txBody>
          <a:bodyPr/>
          <a:lstStyle/>
          <a:p>
            <a:r>
              <a:rPr lang="es-AR" dirty="0"/>
              <a:t>Situación</a:t>
            </a:r>
          </a:p>
        </p:txBody>
      </p:sp>
      <p:pic>
        <p:nvPicPr>
          <p:cNvPr id="4" name="Imagen 3">
            <a:extLst>
              <a:ext uri="{FF2B5EF4-FFF2-40B4-BE49-F238E27FC236}">
                <a16:creationId xmlns:a16="http://schemas.microsoft.com/office/drawing/2014/main" id="{F481D7CA-B8ED-4DC7-9FA3-F2AC50D2150C}"/>
              </a:ext>
            </a:extLst>
          </p:cNvPr>
          <p:cNvPicPr>
            <a:picLocks noChangeAspect="1"/>
          </p:cNvPicPr>
          <p:nvPr/>
        </p:nvPicPr>
        <p:blipFill>
          <a:blip r:embed="rId3"/>
          <a:stretch>
            <a:fillRect/>
          </a:stretch>
        </p:blipFill>
        <p:spPr>
          <a:xfrm>
            <a:off x="4169229" y="1"/>
            <a:ext cx="5845627" cy="3429000"/>
          </a:xfrm>
          <a:prstGeom prst="rect">
            <a:avLst/>
          </a:prstGeom>
        </p:spPr>
      </p:pic>
      <p:pic>
        <p:nvPicPr>
          <p:cNvPr id="5" name="Imagen 4">
            <a:extLst>
              <a:ext uri="{FF2B5EF4-FFF2-40B4-BE49-F238E27FC236}">
                <a16:creationId xmlns:a16="http://schemas.microsoft.com/office/drawing/2014/main" id="{2949B87B-E3ED-4191-A38A-AD56DBB7071C}"/>
              </a:ext>
            </a:extLst>
          </p:cNvPr>
          <p:cNvPicPr>
            <a:picLocks noChangeAspect="1"/>
          </p:cNvPicPr>
          <p:nvPr/>
        </p:nvPicPr>
        <p:blipFill>
          <a:blip r:embed="rId4"/>
          <a:stretch>
            <a:fillRect/>
          </a:stretch>
        </p:blipFill>
        <p:spPr>
          <a:xfrm>
            <a:off x="4169229" y="3429000"/>
            <a:ext cx="5845627" cy="3428999"/>
          </a:xfrm>
          <a:prstGeom prst="rect">
            <a:avLst/>
          </a:prstGeom>
        </p:spPr>
      </p:pic>
    </p:spTree>
    <p:extLst>
      <p:ext uri="{BB962C8B-B14F-4D97-AF65-F5344CB8AC3E}">
        <p14:creationId xmlns:p14="http://schemas.microsoft.com/office/powerpoint/2010/main" val="214659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2B8E048-0539-4E3F-A286-6A8BBD910895}"/>
              </a:ext>
            </a:extLst>
          </p:cNvPr>
          <p:cNvSpPr>
            <a:spLocks noGrp="1"/>
          </p:cNvSpPr>
          <p:nvPr>
            <p:ph idx="1"/>
          </p:nvPr>
        </p:nvSpPr>
        <p:spPr/>
        <p:txBody>
          <a:bodyPr/>
          <a:lstStyle/>
          <a:p>
            <a:r>
              <a:rPr lang="es-AR" dirty="0"/>
              <a:t>Diseñar  por separado operaciones</a:t>
            </a:r>
          </a:p>
          <a:p>
            <a:pPr lvl="1"/>
            <a:endParaRPr lang="es-AR" dirty="0"/>
          </a:p>
          <a:p>
            <a:pPr lvl="1"/>
            <a:r>
              <a:rPr lang="es-AR" dirty="0"/>
              <a:t>Mutación / Comando</a:t>
            </a:r>
          </a:p>
          <a:p>
            <a:pPr lvl="1"/>
            <a:r>
              <a:rPr lang="es-AR" dirty="0"/>
              <a:t>Consulta</a:t>
            </a:r>
          </a:p>
          <a:p>
            <a:pPr marL="0" indent="0">
              <a:buNone/>
            </a:pPr>
            <a:endParaRPr lang="es-AR" dirty="0"/>
          </a:p>
          <a:p>
            <a:r>
              <a:rPr lang="es-AR" dirty="0"/>
              <a:t> Escalamiento individual</a:t>
            </a:r>
          </a:p>
          <a:p>
            <a:pPr lvl="1"/>
            <a:endParaRPr lang="es-AR" dirty="0"/>
          </a:p>
          <a:p>
            <a:pPr lvl="1"/>
            <a:endParaRPr lang="es-AR" dirty="0"/>
          </a:p>
        </p:txBody>
      </p:sp>
      <p:sp>
        <p:nvSpPr>
          <p:cNvPr id="4" name="CuadroTexto 3">
            <a:extLst>
              <a:ext uri="{FF2B5EF4-FFF2-40B4-BE49-F238E27FC236}">
                <a16:creationId xmlns:a16="http://schemas.microsoft.com/office/drawing/2014/main" id="{A6566885-9F09-43AC-A8DA-585A7DEC8C28}"/>
              </a:ext>
            </a:extLst>
          </p:cNvPr>
          <p:cNvSpPr txBox="1"/>
          <p:nvPr/>
        </p:nvSpPr>
        <p:spPr>
          <a:xfrm>
            <a:off x="7358743" y="5397500"/>
            <a:ext cx="1709057" cy="369332"/>
          </a:xfrm>
          <a:prstGeom prst="rect">
            <a:avLst/>
          </a:prstGeom>
          <a:noFill/>
        </p:spPr>
        <p:txBody>
          <a:bodyPr wrap="square" rtlCol="0">
            <a:spAutoFit/>
          </a:bodyPr>
          <a:lstStyle/>
          <a:p>
            <a:r>
              <a:rPr lang="es-AR" b="1" dirty="0" err="1"/>
              <a:t>Vaughn</a:t>
            </a:r>
            <a:r>
              <a:rPr lang="es-AR" b="1" dirty="0"/>
              <a:t> Vernon</a:t>
            </a:r>
          </a:p>
        </p:txBody>
      </p:sp>
      <p:pic>
        <p:nvPicPr>
          <p:cNvPr id="1026" name="Picture 2" descr="Vaughn Vernon">
            <a:extLst>
              <a:ext uri="{FF2B5EF4-FFF2-40B4-BE49-F238E27FC236}">
                <a16:creationId xmlns:a16="http://schemas.microsoft.com/office/drawing/2014/main" id="{7299019A-E8BC-4735-9B95-B35A14C4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5" y="4717596"/>
            <a:ext cx="1594304" cy="15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71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DB36A-9E96-4FAD-90F6-4180DC8403BC}"/>
              </a:ext>
            </a:extLst>
          </p:cNvPr>
          <p:cNvSpPr>
            <a:spLocks noGrp="1"/>
          </p:cNvSpPr>
          <p:nvPr>
            <p:ph type="title"/>
          </p:nvPr>
        </p:nvSpPr>
        <p:spPr>
          <a:xfrm>
            <a:off x="3341915" y="0"/>
            <a:ext cx="10515600" cy="1325563"/>
          </a:xfrm>
        </p:spPr>
        <p:txBody>
          <a:bodyPr/>
          <a:lstStyle/>
          <a:p>
            <a:r>
              <a:rPr lang="es-AR" dirty="0"/>
              <a:t>Simplemente</a:t>
            </a:r>
          </a:p>
        </p:txBody>
      </p:sp>
      <p:pic>
        <p:nvPicPr>
          <p:cNvPr id="4" name="Imagen 3">
            <a:extLst>
              <a:ext uri="{FF2B5EF4-FFF2-40B4-BE49-F238E27FC236}">
                <a16:creationId xmlns:a16="http://schemas.microsoft.com/office/drawing/2014/main" id="{26EB8EB4-D0FB-4098-905D-EEE9B5868184}"/>
              </a:ext>
            </a:extLst>
          </p:cNvPr>
          <p:cNvPicPr>
            <a:picLocks noChangeAspect="1"/>
          </p:cNvPicPr>
          <p:nvPr/>
        </p:nvPicPr>
        <p:blipFill>
          <a:blip r:embed="rId3"/>
          <a:stretch>
            <a:fillRect/>
          </a:stretch>
        </p:blipFill>
        <p:spPr>
          <a:xfrm>
            <a:off x="549039" y="1066215"/>
            <a:ext cx="9002486" cy="4725570"/>
          </a:xfrm>
          <a:prstGeom prst="rect">
            <a:avLst/>
          </a:prstGeom>
        </p:spPr>
      </p:pic>
      <p:sp>
        <p:nvSpPr>
          <p:cNvPr id="5" name="CuadroTexto 4">
            <a:extLst>
              <a:ext uri="{FF2B5EF4-FFF2-40B4-BE49-F238E27FC236}">
                <a16:creationId xmlns:a16="http://schemas.microsoft.com/office/drawing/2014/main" id="{31893C3F-4664-4D44-9219-F2092BF96B66}"/>
              </a:ext>
            </a:extLst>
          </p:cNvPr>
          <p:cNvSpPr txBox="1"/>
          <p:nvPr/>
        </p:nvSpPr>
        <p:spPr>
          <a:xfrm>
            <a:off x="7957457" y="6063343"/>
            <a:ext cx="1948542" cy="461665"/>
          </a:xfrm>
          <a:prstGeom prst="rect">
            <a:avLst/>
          </a:prstGeom>
          <a:noFill/>
        </p:spPr>
        <p:txBody>
          <a:bodyPr wrap="square" rtlCol="0">
            <a:spAutoFit/>
          </a:bodyPr>
          <a:lstStyle/>
          <a:p>
            <a:r>
              <a:rPr lang="es-AR" sz="2400" b="1" dirty="0"/>
              <a:t>Greg Young</a:t>
            </a:r>
          </a:p>
        </p:txBody>
      </p:sp>
      <p:pic>
        <p:nvPicPr>
          <p:cNvPr id="6" name="Imagen 5">
            <a:extLst>
              <a:ext uri="{FF2B5EF4-FFF2-40B4-BE49-F238E27FC236}">
                <a16:creationId xmlns:a16="http://schemas.microsoft.com/office/drawing/2014/main" id="{60E207E6-9905-4FD0-B251-9C264683F236}"/>
              </a:ext>
            </a:extLst>
          </p:cNvPr>
          <p:cNvPicPr>
            <a:picLocks noChangeAspect="1"/>
          </p:cNvPicPr>
          <p:nvPr/>
        </p:nvPicPr>
        <p:blipFill rotWithShape="1">
          <a:blip r:embed="rId4"/>
          <a:srcRect l="36711" t="10922" r="16922" b="26854"/>
          <a:stretch/>
        </p:blipFill>
        <p:spPr>
          <a:xfrm>
            <a:off x="10022305" y="5199445"/>
            <a:ext cx="1756037" cy="1325563"/>
          </a:xfrm>
          <a:prstGeom prst="rect">
            <a:avLst/>
          </a:prstGeom>
        </p:spPr>
      </p:pic>
    </p:spTree>
    <p:extLst>
      <p:ext uri="{BB962C8B-B14F-4D97-AF65-F5344CB8AC3E}">
        <p14:creationId xmlns:p14="http://schemas.microsoft.com/office/powerpoint/2010/main" val="2771430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1215</TotalTime>
  <Words>420</Words>
  <Application>Microsoft Office PowerPoint</Application>
  <PresentationFormat>Panorámica</PresentationFormat>
  <Paragraphs>103</Paragraphs>
  <Slides>20</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Century Gothic</vt:lpstr>
      <vt:lpstr>Wingdings 3</vt:lpstr>
      <vt:lpstr>Ion</vt:lpstr>
      <vt:lpstr>UNIVERSIDAD DE LA CUENCA DEL PLATA</vt:lpstr>
      <vt:lpstr>Facultad de Ingeniería y Tecnología  Paradigmas y Lenguajes de Programación III  </vt:lpstr>
      <vt:lpstr>ARQUITECTURA DE SOFTWARE</vt:lpstr>
      <vt:lpstr>RECORDANDO</vt:lpstr>
      <vt:lpstr>Presentación de PowerPoint</vt:lpstr>
      <vt:lpstr>Command and Query Responsibility Segregation / Segregación de responsabilidad de consulta y comando</vt:lpstr>
      <vt:lpstr>Situación</vt:lpstr>
      <vt:lpstr>Presentación de PowerPoint</vt:lpstr>
      <vt:lpstr>Simplemente</vt:lpstr>
      <vt:lpstr>Presentación de PowerPoint</vt:lpstr>
      <vt:lpstr>Presentación de PowerPoint</vt:lpstr>
      <vt:lpstr>Ejemplificando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DE LA CUENCA DEL PLATA</dc:title>
  <dc:creator>Cristian Ricardo</dc:creator>
  <cp:lastModifiedBy>Cristian Ricardo</cp:lastModifiedBy>
  <cp:revision>30</cp:revision>
  <dcterms:created xsi:type="dcterms:W3CDTF">2019-10-06T18:59:15Z</dcterms:created>
  <dcterms:modified xsi:type="dcterms:W3CDTF">2019-10-10T00:05:08Z</dcterms:modified>
</cp:coreProperties>
</file>